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74" r:id="rId5"/>
    <p:sldId id="275" r:id="rId6"/>
    <p:sldId id="259" r:id="rId7"/>
    <p:sldId id="273" r:id="rId8"/>
    <p:sldId id="262" r:id="rId9"/>
    <p:sldId id="263" r:id="rId10"/>
    <p:sldId id="261" r:id="rId11"/>
    <p:sldId id="280" r:id="rId12"/>
    <p:sldId id="260" r:id="rId13"/>
    <p:sldId id="267" r:id="rId14"/>
    <p:sldId id="268" r:id="rId15"/>
    <p:sldId id="276" r:id="rId16"/>
    <p:sldId id="269" r:id="rId17"/>
    <p:sldId id="277" r:id="rId18"/>
    <p:sldId id="278" r:id="rId19"/>
    <p:sldId id="271" r:id="rId20"/>
    <p:sldId id="279" r:id="rId21"/>
    <p:sldId id="270" r:id="rId22"/>
    <p:sldId id="272" r:id="rId23"/>
    <p:sldId id="264" r:id="rId24"/>
    <p:sldId id="285" r:id="rId25"/>
    <p:sldId id="287" r:id="rId26"/>
    <p:sldId id="286" r:id="rId27"/>
    <p:sldId id="265" r:id="rId28"/>
    <p:sldId id="283" r:id="rId29"/>
    <p:sldId id="284"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17" autoAdjust="0"/>
    <p:restoredTop sz="86399"/>
  </p:normalViewPr>
  <p:slideViewPr>
    <p:cSldViewPr snapToGrid="0">
      <p:cViewPr varScale="1">
        <p:scale>
          <a:sx n="60" d="100"/>
          <a:sy n="60" d="100"/>
        </p:scale>
        <p:origin x="25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92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D967B-CD92-4489-9B2B-D11E6183AD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3C0420-60A3-46DB-BC92-D68C05CA4B43}">
      <dgm:prSet/>
      <dgm:spPr/>
      <dgm:t>
        <a:bodyPr/>
        <a:lstStyle/>
        <a:p>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trị</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hỗ</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trường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phân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biệt</a:t>
          </a:r>
          <a:endParaRPr lang="en-US" dirty="0">
            <a:latin typeface="Times New Roman" panose="02020603050405020304" pitchFamily="18" charset="0"/>
            <a:cs typeface="Times New Roman" panose="02020603050405020304" pitchFamily="18" charset="0"/>
          </a:endParaRPr>
        </a:p>
      </dgm:t>
    </dgm:pt>
    <dgm:pt modelId="{659C13C2-B2F2-4CB7-805D-0034888CEF91}" type="parTrans" cxnId="{6C548153-8391-4042-A08D-D394E4642677}">
      <dgm:prSet/>
      <dgm:spPr/>
      <dgm:t>
        <a:bodyPr/>
        <a:lstStyle/>
        <a:p>
          <a:endParaRPr lang="en-US"/>
        </a:p>
      </dgm:t>
    </dgm:pt>
    <dgm:pt modelId="{C7CD2696-C38F-45F8-8371-42A7C44E21CA}" type="sibTrans" cxnId="{6C548153-8391-4042-A08D-D394E4642677}">
      <dgm:prSet/>
      <dgm:spPr/>
      <dgm:t>
        <a:bodyPr/>
        <a:lstStyle/>
        <a:p>
          <a:endParaRPr lang="en-US"/>
        </a:p>
      </dgm:t>
    </dgm:pt>
    <dgm:pt modelId="{7F08B194-D84B-40E0-8AC3-E1B82CC7EA99}">
      <dgm:prSet/>
      <dgm:spPr/>
      <dgm:t>
        <a:bodyPr/>
        <a:lstStyle/>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triệu chứng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a:t>
          </a:r>
        </a:p>
      </dgm:t>
    </dgm:pt>
    <dgm:pt modelId="{39866888-536E-41A4-A7C3-7F85BDFD5357}" type="parTrans" cxnId="{2FDC66D5-5C4D-4E8D-B792-778A3A9E8058}">
      <dgm:prSet/>
      <dgm:spPr/>
      <dgm:t>
        <a:bodyPr/>
        <a:lstStyle/>
        <a:p>
          <a:endParaRPr lang="en-US"/>
        </a:p>
      </dgm:t>
    </dgm:pt>
    <dgm:pt modelId="{EEED7578-9EE4-437B-AD7A-9C485AAA9C2A}" type="sibTrans" cxnId="{2FDC66D5-5C4D-4E8D-B792-778A3A9E8058}">
      <dgm:prSet/>
      <dgm:spPr/>
      <dgm:t>
        <a:bodyPr/>
        <a:lstStyle/>
        <a:p>
          <a:endParaRPr lang="en-US"/>
        </a:p>
      </dgm:t>
    </dgm:pt>
    <dgm:pt modelId="{D5CE1DB6-C4CE-43A7-A0CF-3001DEABF767}">
      <dgm:prSet/>
      <dgm:spPr/>
      <dgm:t>
        <a:bodyPr/>
        <a:lstStyle/>
        <a:p>
          <a:r>
            <a:rPr lang="en-GB" dirty="0">
              <a:latin typeface="Times New Roman" panose="02020603050405020304" pitchFamily="18" charset="0"/>
              <a:cs typeface="Times New Roman" panose="02020603050405020304" pitchFamily="18" charset="0"/>
            </a:rPr>
            <a:t>Khi </a:t>
          </a:r>
          <a:r>
            <a:rPr lang="en-GB" dirty="0" err="1">
              <a:latin typeface="Times New Roman" panose="02020603050405020304" pitchFamily="18" charset="0"/>
              <a:cs typeface="Times New Roman" panose="02020603050405020304" pitchFamily="18" charset="0"/>
            </a:rPr>
            <a:t>chưa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trừ</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được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tránh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định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mờ triệu chứng : Kháng sinh, hạ sốt</a:t>
          </a:r>
          <a:endParaRPr lang="en-US" dirty="0">
            <a:latin typeface="Times New Roman" panose="02020603050405020304" pitchFamily="18" charset="0"/>
            <a:cs typeface="Times New Roman" panose="02020603050405020304" pitchFamily="18" charset="0"/>
          </a:endParaRPr>
        </a:p>
      </dgm:t>
    </dgm:pt>
    <dgm:pt modelId="{BA7225B9-2434-4971-BD49-DD4BF26EB72F}" type="parTrans" cxnId="{7C3EAE55-7364-49E1-8773-BE2D97A77400}">
      <dgm:prSet/>
      <dgm:spPr/>
      <dgm:t>
        <a:bodyPr/>
        <a:lstStyle/>
        <a:p>
          <a:endParaRPr lang="en-US"/>
        </a:p>
      </dgm:t>
    </dgm:pt>
    <dgm:pt modelId="{0CD1B752-171E-439D-ADA2-E846BE969A31}" type="sibTrans" cxnId="{7C3EAE55-7364-49E1-8773-BE2D97A77400}">
      <dgm:prSet/>
      <dgm:spPr/>
      <dgm:t>
        <a:bodyPr/>
        <a:lstStyle/>
        <a:p>
          <a:endParaRPr lang="en-US"/>
        </a:p>
      </dgm:t>
    </dgm:pt>
    <dgm:pt modelId="{6335CDFA-EA5B-954F-AD76-4DBE904E5A99}" type="pres">
      <dgm:prSet presAssocID="{5FDD967B-CD92-4489-9B2B-D11E6183ADE1}" presName="linear" presStyleCnt="0">
        <dgm:presLayoutVars>
          <dgm:animLvl val="lvl"/>
          <dgm:resizeHandles val="exact"/>
        </dgm:presLayoutVars>
      </dgm:prSet>
      <dgm:spPr/>
    </dgm:pt>
    <dgm:pt modelId="{DA5023E9-5EA8-0548-94AD-57AD566B84C4}" type="pres">
      <dgm:prSet presAssocID="{EB3C0420-60A3-46DB-BC92-D68C05CA4B43}" presName="parentText" presStyleLbl="node1" presStyleIdx="0" presStyleCnt="3">
        <dgm:presLayoutVars>
          <dgm:chMax val="0"/>
          <dgm:bulletEnabled val="1"/>
        </dgm:presLayoutVars>
      </dgm:prSet>
      <dgm:spPr/>
    </dgm:pt>
    <dgm:pt modelId="{25153997-93E4-9848-B0B5-2C75A8B1AEB5}" type="pres">
      <dgm:prSet presAssocID="{C7CD2696-C38F-45F8-8371-42A7C44E21CA}" presName="spacer" presStyleCnt="0"/>
      <dgm:spPr/>
    </dgm:pt>
    <dgm:pt modelId="{190BDC38-D846-654B-B04F-EB623316C942}" type="pres">
      <dgm:prSet presAssocID="{7F08B194-D84B-40E0-8AC3-E1B82CC7EA99}" presName="parentText" presStyleLbl="node1" presStyleIdx="1" presStyleCnt="3">
        <dgm:presLayoutVars>
          <dgm:chMax val="0"/>
          <dgm:bulletEnabled val="1"/>
        </dgm:presLayoutVars>
      </dgm:prSet>
      <dgm:spPr/>
    </dgm:pt>
    <dgm:pt modelId="{F8C7198E-8A36-D949-9672-DB7D043191E4}" type="pres">
      <dgm:prSet presAssocID="{EEED7578-9EE4-437B-AD7A-9C485AAA9C2A}" presName="spacer" presStyleCnt="0"/>
      <dgm:spPr/>
    </dgm:pt>
    <dgm:pt modelId="{DE80B5A2-9442-AA4A-88DF-E9E7517632EE}" type="pres">
      <dgm:prSet presAssocID="{D5CE1DB6-C4CE-43A7-A0CF-3001DEABF767}" presName="parentText" presStyleLbl="node1" presStyleIdx="2" presStyleCnt="3">
        <dgm:presLayoutVars>
          <dgm:chMax val="0"/>
          <dgm:bulletEnabled val="1"/>
        </dgm:presLayoutVars>
      </dgm:prSet>
      <dgm:spPr/>
    </dgm:pt>
  </dgm:ptLst>
  <dgm:cxnLst>
    <dgm:cxn modelId="{C9D72B32-DBDF-6043-82CF-22CCAA131688}" type="presOf" srcId="{5FDD967B-CD92-4489-9B2B-D11E6183ADE1}" destId="{6335CDFA-EA5B-954F-AD76-4DBE904E5A99}" srcOrd="0" destOrd="0" presId="urn:microsoft.com/office/officeart/2005/8/layout/vList2"/>
    <dgm:cxn modelId="{6C548153-8391-4042-A08D-D394E4642677}" srcId="{5FDD967B-CD92-4489-9B2B-D11E6183ADE1}" destId="{EB3C0420-60A3-46DB-BC92-D68C05CA4B43}" srcOrd="0" destOrd="0" parTransId="{659C13C2-B2F2-4CB7-805D-0034888CEF91}" sibTransId="{C7CD2696-C38F-45F8-8371-42A7C44E21CA}"/>
    <dgm:cxn modelId="{7C3EAE55-7364-49E1-8773-BE2D97A77400}" srcId="{5FDD967B-CD92-4489-9B2B-D11E6183ADE1}" destId="{D5CE1DB6-C4CE-43A7-A0CF-3001DEABF767}" srcOrd="2" destOrd="0" parTransId="{BA7225B9-2434-4971-BD49-DD4BF26EB72F}" sibTransId="{0CD1B752-171E-439D-ADA2-E846BE969A31}"/>
    <dgm:cxn modelId="{A608D5D0-E252-BA41-8B6A-D26FC53A85BC}" type="presOf" srcId="{EB3C0420-60A3-46DB-BC92-D68C05CA4B43}" destId="{DA5023E9-5EA8-0548-94AD-57AD566B84C4}" srcOrd="0" destOrd="0" presId="urn:microsoft.com/office/officeart/2005/8/layout/vList2"/>
    <dgm:cxn modelId="{2FDC66D5-5C4D-4E8D-B792-778A3A9E8058}" srcId="{5FDD967B-CD92-4489-9B2B-D11E6183ADE1}" destId="{7F08B194-D84B-40E0-8AC3-E1B82CC7EA99}" srcOrd="1" destOrd="0" parTransId="{39866888-536E-41A4-A7C3-7F85BDFD5357}" sibTransId="{EEED7578-9EE4-437B-AD7A-9C485AAA9C2A}"/>
    <dgm:cxn modelId="{1952D2DD-D8B0-7947-9795-4ABDCA58B974}" type="presOf" srcId="{7F08B194-D84B-40E0-8AC3-E1B82CC7EA99}" destId="{190BDC38-D846-654B-B04F-EB623316C942}" srcOrd="0" destOrd="0" presId="urn:microsoft.com/office/officeart/2005/8/layout/vList2"/>
    <dgm:cxn modelId="{83BFC6E6-3C01-504D-8342-DDB3565F3EC3}" type="presOf" srcId="{D5CE1DB6-C4CE-43A7-A0CF-3001DEABF767}" destId="{DE80B5A2-9442-AA4A-88DF-E9E7517632EE}" srcOrd="0" destOrd="0" presId="urn:microsoft.com/office/officeart/2005/8/layout/vList2"/>
    <dgm:cxn modelId="{FECA4DFF-1572-8A48-93EA-1382D11B0117}" type="presParOf" srcId="{6335CDFA-EA5B-954F-AD76-4DBE904E5A99}" destId="{DA5023E9-5EA8-0548-94AD-57AD566B84C4}" srcOrd="0" destOrd="0" presId="urn:microsoft.com/office/officeart/2005/8/layout/vList2"/>
    <dgm:cxn modelId="{F6C70F45-141E-2C4F-86F2-02E9C174D062}" type="presParOf" srcId="{6335CDFA-EA5B-954F-AD76-4DBE904E5A99}" destId="{25153997-93E4-9848-B0B5-2C75A8B1AEB5}" srcOrd="1" destOrd="0" presId="urn:microsoft.com/office/officeart/2005/8/layout/vList2"/>
    <dgm:cxn modelId="{21685468-4B04-4941-A19E-5A0D426FD649}" type="presParOf" srcId="{6335CDFA-EA5B-954F-AD76-4DBE904E5A99}" destId="{190BDC38-D846-654B-B04F-EB623316C942}" srcOrd="2" destOrd="0" presId="urn:microsoft.com/office/officeart/2005/8/layout/vList2"/>
    <dgm:cxn modelId="{2E3EBBB8-89FB-5849-88EA-778A71625E3C}" type="presParOf" srcId="{6335CDFA-EA5B-954F-AD76-4DBE904E5A99}" destId="{F8C7198E-8A36-D949-9672-DB7D043191E4}" srcOrd="3" destOrd="0" presId="urn:microsoft.com/office/officeart/2005/8/layout/vList2"/>
    <dgm:cxn modelId="{EA57ABB1-5DC3-304E-857A-E202F8E43AA2}" type="presParOf" srcId="{6335CDFA-EA5B-954F-AD76-4DBE904E5A99}" destId="{DE80B5A2-9442-AA4A-88DF-E9E7517632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023E9-5EA8-0548-94AD-57AD566B84C4}">
      <dsp:nvSpPr>
        <dsp:cNvPr id="0" name=""/>
        <dsp:cNvSpPr/>
      </dsp:nvSpPr>
      <dsp:spPr>
        <a:xfrm>
          <a:off x="0" y="147819"/>
          <a:ext cx="6496050" cy="1385133"/>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là</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cận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giá</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trị</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hỗ</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trợ</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trong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trường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hợp</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hoặc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cần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phân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biệt</a:t>
          </a:r>
          <a:endParaRPr lang="en-US" sz="2100" kern="1200" dirty="0">
            <a:latin typeface="Times New Roman" panose="02020603050405020304" pitchFamily="18" charset="0"/>
            <a:cs typeface="Times New Roman" panose="02020603050405020304" pitchFamily="18" charset="0"/>
          </a:endParaRPr>
        </a:p>
      </dsp:txBody>
      <dsp:txXfrm>
        <a:off x="67617" y="215436"/>
        <a:ext cx="6360816" cy="1249899"/>
      </dsp:txXfrm>
    </dsp:sp>
    <dsp:sp modelId="{190BDC38-D846-654B-B04F-EB623316C942}">
      <dsp:nvSpPr>
        <dsp:cNvPr id="0" name=""/>
        <dsp:cNvSpPr/>
      </dsp:nvSpPr>
      <dsp:spPr>
        <a:xfrm>
          <a:off x="0" y="1593433"/>
          <a:ext cx="6496050" cy="1385133"/>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latin typeface="Times New Roman" panose="02020603050405020304" pitchFamily="18" charset="0"/>
              <a:cs typeface="Times New Roman" panose="02020603050405020304" pitchFamily="18" charset="0"/>
            </a:rPr>
            <a:t>Nếu</a:t>
          </a:r>
          <a:r>
            <a:rPr lang="en-US"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các triệu chứng </a:t>
          </a:r>
          <a:r>
            <a:rPr lang="en-US" sz="2100" kern="1200" dirty="0" err="1">
              <a:latin typeface="Times New Roman" panose="02020603050405020304" pitchFamily="18" charset="0"/>
              <a:cs typeface="Times New Roman" panose="02020603050405020304" pitchFamily="18" charset="0"/>
            </a:rPr>
            <a:t>không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rõ</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đầu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theo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dõi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giờ</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và</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kết</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hợp</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với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phương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tiện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cận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lâm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sàng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đến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xác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định</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hoặc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loại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trừ</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được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chẩn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đoán</a:t>
          </a:r>
          <a:r>
            <a:rPr lang="en-US" sz="2100" kern="1200" dirty="0">
              <a:latin typeface="Times New Roman" panose="02020603050405020304" pitchFamily="18" charset="0"/>
              <a:cs typeface="Times New Roman" panose="02020603050405020304" pitchFamily="18" charset="0"/>
            </a:rPr>
            <a:t>.</a:t>
          </a:r>
        </a:p>
      </dsp:txBody>
      <dsp:txXfrm>
        <a:off x="67617" y="1661050"/>
        <a:ext cx="6360816" cy="1249899"/>
      </dsp:txXfrm>
    </dsp:sp>
    <dsp:sp modelId="{DE80B5A2-9442-AA4A-88DF-E9E7517632EE}">
      <dsp:nvSpPr>
        <dsp:cNvPr id="0" name=""/>
        <dsp:cNvSpPr/>
      </dsp:nvSpPr>
      <dsp:spPr>
        <a:xfrm>
          <a:off x="0" y="3039046"/>
          <a:ext cx="6496050" cy="1385133"/>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Khi </a:t>
          </a:r>
          <a:r>
            <a:rPr lang="en-GB" sz="2100" kern="1200" dirty="0" err="1">
              <a:latin typeface="Times New Roman" panose="02020603050405020304" pitchFamily="18" charset="0"/>
              <a:cs typeface="Times New Roman" panose="02020603050405020304" pitchFamily="18" charset="0"/>
            </a:rPr>
            <a:t>chưa</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trừ</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được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tránh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chỉ</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định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thuốc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thể</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làm</a:t>
          </a:r>
          <a:r>
            <a:rPr lang="en-GB"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mờ triệu chứng : Kháng sinh, hạ sốt</a:t>
          </a:r>
          <a:endParaRPr lang="en-US" sz="2100" kern="1200" dirty="0">
            <a:latin typeface="Times New Roman" panose="02020603050405020304" pitchFamily="18" charset="0"/>
            <a:cs typeface="Times New Roman" panose="02020603050405020304" pitchFamily="18" charset="0"/>
          </a:endParaRPr>
        </a:p>
      </dsp:txBody>
      <dsp:txXfrm>
        <a:off x="67617" y="3106663"/>
        <a:ext cx="6360816" cy="12498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EF643-6A10-524D-89DF-DF26591185AC}" type="datetimeFigureOut">
              <a:rPr lang="en-VN" smtClean="0"/>
              <a:t>08/31/2020</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66F77-094B-4B47-8472-2B93A43798D4}" type="slidenum">
              <a:rPr lang="en-VN" smtClean="0"/>
              <a:t>‹#›</a:t>
            </a:fld>
            <a:endParaRPr lang="en-VN"/>
          </a:p>
        </p:txBody>
      </p:sp>
    </p:spTree>
    <p:extLst>
      <p:ext uri="{BB962C8B-B14F-4D97-AF65-F5344CB8AC3E}">
        <p14:creationId xmlns:p14="http://schemas.microsoft.com/office/powerpoint/2010/main" val="19437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r>
              <a:rPr lang="en-VN" dirty="0"/>
              <a:t>in chào các bạn. </a:t>
            </a:r>
            <a:r>
              <a:rPr lang="en-US" dirty="0"/>
              <a:t>C</a:t>
            </a:r>
            <a:r>
              <a:rPr lang="en-VN" dirty="0"/>
              <a:t>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p>
        </p:txBody>
      </p:sp>
      <p:sp>
        <p:nvSpPr>
          <p:cNvPr id="4" name="Slide Number Placeholder 3"/>
          <p:cNvSpPr>
            <a:spLocks noGrp="1"/>
          </p:cNvSpPr>
          <p:nvPr>
            <p:ph type="sldNum" sz="quarter" idx="5"/>
          </p:nvPr>
        </p:nvSpPr>
        <p:spPr/>
        <p:txBody>
          <a:bodyPr/>
          <a:lstStyle/>
          <a:p>
            <a:fld id="{9AE66F77-094B-4B47-8472-2B93A43798D4}" type="slidenum">
              <a:rPr lang="en-VN" smtClean="0"/>
              <a:t>1</a:t>
            </a:fld>
            <a:endParaRPr lang="en-VN"/>
          </a:p>
        </p:txBody>
      </p:sp>
    </p:spTree>
    <p:extLst>
      <p:ext uri="{BB962C8B-B14F-4D97-AF65-F5344CB8AC3E}">
        <p14:creationId xmlns:p14="http://schemas.microsoft.com/office/powerpoint/2010/main" val="51007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TC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than</a:t>
            </a:r>
          </a:p>
          <a:p>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 38</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25-50%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(&lt;37,5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 39</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11</a:t>
            </a:fld>
            <a:endParaRPr lang="en-VN"/>
          </a:p>
        </p:txBody>
      </p:sp>
    </p:spTree>
    <p:extLst>
      <p:ext uri="{BB962C8B-B14F-4D97-AF65-F5344CB8AC3E}">
        <p14:creationId xmlns:p14="http://schemas.microsoft.com/office/powerpoint/2010/main" val="73270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 </a:t>
            </a:r>
            <a:r>
              <a:rPr lang="en-US" dirty="0" err="1"/>
              <a:t>các</a:t>
            </a:r>
            <a:r>
              <a:rPr lang="en-US" dirty="0"/>
              <a:t> </a:t>
            </a:r>
            <a:r>
              <a:rPr lang="en-US" dirty="0" err="1"/>
              <a:t>ghi</a:t>
            </a:r>
            <a:r>
              <a:rPr lang="en-US" dirty="0"/>
              <a:t> </a:t>
            </a:r>
            <a:r>
              <a:rPr lang="en-US" dirty="0" err="1"/>
              <a:t>nhận</a:t>
            </a:r>
            <a:r>
              <a:rPr lang="en-US" dirty="0"/>
              <a:t> </a:t>
            </a:r>
            <a:r>
              <a:rPr lang="en-US" dirty="0" err="1"/>
              <a:t>nêu</a:t>
            </a:r>
            <a:r>
              <a:rPr lang="en-US" dirty="0"/>
              <a:t> </a:t>
            </a:r>
            <a:r>
              <a:rPr lang="en-US" dirty="0" err="1"/>
              <a:t>trên</a:t>
            </a:r>
            <a:r>
              <a:rPr lang="en-US" dirty="0"/>
              <a:t> </a:t>
            </a:r>
            <a:r>
              <a:rPr lang="en-US" dirty="0" err="1"/>
              <a:t>thì</a:t>
            </a:r>
            <a:r>
              <a:rPr lang="en-US" dirty="0"/>
              <a:t> </a:t>
            </a:r>
            <a:r>
              <a:rPr lang="en-VN" dirty="0"/>
              <a:t>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p>
          <a:p>
            <a:r>
              <a:rPr lang="en-US" dirty="0" err="1"/>
              <a:t>Cùng</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các</a:t>
            </a:r>
            <a:r>
              <a:rPr lang="en-US" dirty="0"/>
              <a:t> </a:t>
            </a:r>
            <a:r>
              <a:rPr lang="en-US" dirty="0" err="1"/>
              <a:t>thể</a:t>
            </a:r>
            <a:r>
              <a:rPr lang="en-US" dirty="0"/>
              <a:t> </a:t>
            </a:r>
            <a:r>
              <a:rPr lang="en-US" dirty="0" err="1"/>
              <a:t>bệnh</a:t>
            </a:r>
            <a:r>
              <a:rPr lang="en-US" dirty="0"/>
              <a:t> </a:t>
            </a:r>
            <a:r>
              <a:rPr lang="en-US" dirty="0" err="1"/>
              <a:t>đa</a:t>
            </a:r>
            <a:r>
              <a:rPr lang="en-US" dirty="0"/>
              <a:t> </a:t>
            </a:r>
            <a:r>
              <a:rPr lang="en-US" dirty="0" err="1"/>
              <a:t>dạng</a:t>
            </a:r>
            <a:r>
              <a:rPr lang="en-US" dirty="0"/>
              <a:t> </a:t>
            </a:r>
            <a:r>
              <a:rPr lang="en-US" dirty="0" err="1"/>
              <a:t>của</a:t>
            </a:r>
            <a:r>
              <a:rPr lang="en-US" dirty="0"/>
              <a:t> VRT, </a:t>
            </a:r>
            <a:r>
              <a:rPr lang="en-US" dirty="0" err="1"/>
              <a:t>thầy</a:t>
            </a:r>
            <a:r>
              <a:rPr lang="en-US" dirty="0"/>
              <a:t> </a:t>
            </a:r>
            <a:r>
              <a:rPr lang="en-US" dirty="0" err="1"/>
              <a:t>Nguyễn</a:t>
            </a:r>
            <a:r>
              <a:rPr lang="en-US" dirty="0"/>
              <a:t> </a:t>
            </a:r>
            <a:r>
              <a:rPr lang="en-US" dirty="0" err="1"/>
              <a:t>Đình</a:t>
            </a:r>
            <a:r>
              <a:rPr lang="en-US" dirty="0"/>
              <a:t> </a:t>
            </a:r>
            <a:r>
              <a:rPr lang="en-US" dirty="0" err="1"/>
              <a:t>Hối</a:t>
            </a:r>
            <a:r>
              <a:rPr lang="en-US" dirty="0"/>
              <a:t> </a:t>
            </a:r>
            <a:r>
              <a:rPr lang="en-US" dirty="0" err="1"/>
              <a:t>cũng</a:t>
            </a:r>
            <a:r>
              <a:rPr lang="en-US" dirty="0"/>
              <a:t> </a:t>
            </a:r>
            <a:r>
              <a:rPr lang="en-US" dirty="0" err="1"/>
              <a:t>đã</a:t>
            </a:r>
            <a:r>
              <a:rPr lang="en-US" dirty="0"/>
              <a:t> </a:t>
            </a:r>
            <a:r>
              <a:rPr lang="en-US" dirty="0" err="1"/>
              <a:t>nhắc</a:t>
            </a:r>
            <a:r>
              <a:rPr lang="en-US" dirty="0"/>
              <a:t> </a:t>
            </a:r>
            <a:r>
              <a:rPr lang="en-US" dirty="0" err="1"/>
              <a:t>nhở</a:t>
            </a:r>
            <a:r>
              <a:rPr lang="en-US" dirty="0"/>
              <a:t> </a:t>
            </a:r>
            <a:r>
              <a:rPr lang="en-US" dirty="0" err="1"/>
              <a:t>các</a:t>
            </a:r>
            <a:r>
              <a:rPr lang="en-US" dirty="0"/>
              <a:t> PTV </a:t>
            </a:r>
            <a:r>
              <a:rPr lang="en-US" dirty="0" err="1"/>
              <a:t>chúng</a:t>
            </a:r>
            <a:r>
              <a:rPr lang="en-US" dirty="0"/>
              <a:t> ta </a:t>
            </a:r>
            <a:r>
              <a:rPr lang="en-US" dirty="0" err="1"/>
              <a:t>là</a:t>
            </a:r>
            <a:endParaRPr lang="en-US" dirty="0"/>
          </a:p>
          <a:p>
            <a:r>
              <a:rPr lang="en-US" dirty="0" err="1"/>
              <a:t>Trong</a:t>
            </a:r>
            <a:r>
              <a:rPr lang="en-US" dirty="0"/>
              <a:t> </a:t>
            </a:r>
            <a:r>
              <a:rPr lang="en-US" dirty="0" err="1"/>
              <a:t>khi</a:t>
            </a:r>
            <a:r>
              <a:rPr lang="en-US" dirty="0"/>
              <a:t> </a:t>
            </a:r>
            <a:r>
              <a:rPr lang="en-US" dirty="0" err="1"/>
              <a:t>đó</a:t>
            </a:r>
            <a:r>
              <a:rPr lang="en-US" dirty="0"/>
              <a:t>, </a:t>
            </a:r>
            <a:r>
              <a:rPr lang="en-US" dirty="0" err="1"/>
              <a:t>bệnh</a:t>
            </a:r>
            <a:r>
              <a:rPr lang="en-US" dirty="0"/>
              <a:t> </a:t>
            </a:r>
            <a:r>
              <a:rPr lang="en-US" dirty="0" err="1"/>
              <a:t>lý</a:t>
            </a:r>
            <a:r>
              <a:rPr lang="en-US" dirty="0"/>
              <a:t> VRT </a:t>
            </a:r>
            <a:r>
              <a:rPr lang="en-US" dirty="0" err="1"/>
              <a:t>lại</a:t>
            </a:r>
            <a:r>
              <a:rPr lang="en-US" dirty="0"/>
              <a:t> </a:t>
            </a:r>
            <a:r>
              <a:rPr lang="en-US" dirty="0" err="1"/>
              <a:t>là</a:t>
            </a:r>
            <a:r>
              <a:rPr lang="en-US" dirty="0"/>
              <a:t> </a:t>
            </a:r>
            <a:r>
              <a:rPr lang="en-US" dirty="0" err="1"/>
              <a:t>bệnh</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như</a:t>
            </a:r>
            <a:r>
              <a:rPr lang="en-US" dirty="0"/>
              <a:t> Lancet </a:t>
            </a:r>
            <a:r>
              <a:rPr lang="en-US" dirty="0" err="1"/>
              <a:t>đã</a:t>
            </a:r>
            <a:r>
              <a:rPr lang="en-US" dirty="0"/>
              <a:t> </a:t>
            </a:r>
            <a:r>
              <a:rPr lang="en-US" dirty="0" err="1"/>
              <a:t>nhận</a:t>
            </a:r>
            <a:r>
              <a:rPr lang="en-US" dirty="0"/>
              <a:t> </a:t>
            </a:r>
            <a:r>
              <a:rPr lang="en-US" dirty="0" err="1"/>
              <a:t>định</a:t>
            </a:r>
            <a:r>
              <a:rPr lang="en-US" dirty="0"/>
              <a:t> </a:t>
            </a:r>
            <a:r>
              <a:rPr lang="en-US" dirty="0" err="1"/>
              <a:t>phải</a:t>
            </a:r>
            <a:r>
              <a:rPr lang="en-US" dirty="0"/>
              <a:t> </a:t>
            </a:r>
            <a:r>
              <a:rPr lang="en-US" dirty="0" err="1"/>
              <a:t>nghĩ</a:t>
            </a:r>
            <a:r>
              <a:rPr lang="en-US" dirty="0"/>
              <a:t> </a:t>
            </a:r>
            <a:r>
              <a:rPr lang="en-US" dirty="0" err="1"/>
              <a:t>đến</a:t>
            </a:r>
            <a:r>
              <a:rPr lang="en-US" dirty="0"/>
              <a:t> </a:t>
            </a:r>
            <a:r>
              <a:rPr lang="en-US" dirty="0" err="1"/>
              <a:t>khả</a:t>
            </a:r>
            <a:r>
              <a:rPr lang="en-US" dirty="0"/>
              <a:t> </a:t>
            </a:r>
            <a:r>
              <a:rPr lang="en-US" dirty="0" err="1"/>
              <a:t>năng</a:t>
            </a:r>
            <a:r>
              <a:rPr lang="en-US" dirty="0"/>
              <a:t> VRT </a:t>
            </a:r>
            <a:r>
              <a:rPr lang="en-US" dirty="0" err="1"/>
              <a:t>trước</a:t>
            </a:r>
            <a:r>
              <a:rPr lang="en-US" dirty="0"/>
              <a:t> </a:t>
            </a:r>
            <a:r>
              <a:rPr lang="en-US" dirty="0" err="1"/>
              <a:t>mọi</a:t>
            </a:r>
            <a:r>
              <a:rPr lang="en-US" dirty="0"/>
              <a:t> </a:t>
            </a:r>
            <a:r>
              <a:rPr lang="en-US" dirty="0" err="1"/>
              <a:t>tình</a:t>
            </a:r>
            <a:r>
              <a:rPr lang="en-US" dirty="0"/>
              <a:t> </a:t>
            </a:r>
            <a:r>
              <a:rPr lang="en-US" dirty="0" err="1"/>
              <a:t>huống</a:t>
            </a:r>
            <a:r>
              <a:rPr lang="en-US" dirty="0"/>
              <a:t> </a:t>
            </a:r>
            <a:r>
              <a:rPr lang="en-US" dirty="0" err="1"/>
              <a:t>đau</a:t>
            </a:r>
            <a:r>
              <a:rPr lang="en-US" dirty="0"/>
              <a:t> </a:t>
            </a:r>
            <a:r>
              <a:rPr lang="en-US" dirty="0" err="1"/>
              <a:t>bụng</a:t>
            </a:r>
            <a:r>
              <a:rPr lang="en-US" dirty="0"/>
              <a:t> </a:t>
            </a:r>
            <a:r>
              <a:rPr lang="en-US" dirty="0" err="1"/>
              <a:t>cấp</a:t>
            </a:r>
            <a:r>
              <a:rPr lang="en-US" dirty="0"/>
              <a:t>.</a:t>
            </a:r>
          </a:p>
          <a:p>
            <a:r>
              <a:rPr lang="en-US" dirty="0" err="1"/>
              <a:t>Như</a:t>
            </a:r>
            <a:r>
              <a:rPr lang="en-US" dirty="0"/>
              <a:t> </a:t>
            </a:r>
            <a:r>
              <a:rPr lang="en-US" dirty="0" err="1"/>
              <a:t>vậy</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tránh</a:t>
            </a:r>
            <a:r>
              <a:rPr lang="en-US" dirty="0"/>
              <a:t> </a:t>
            </a:r>
            <a:r>
              <a:rPr lang="en-US" dirty="0" err="1"/>
              <a:t>bỏ</a:t>
            </a:r>
            <a:r>
              <a:rPr lang="en-US" dirty="0"/>
              <a:t> </a:t>
            </a:r>
            <a:r>
              <a:rPr lang="en-US" dirty="0" err="1"/>
              <a:t>sót</a:t>
            </a:r>
            <a:r>
              <a:rPr lang="en-US" dirty="0"/>
              <a:t> </a:t>
            </a:r>
            <a:r>
              <a:rPr lang="en-US" dirty="0" err="1"/>
              <a:t>bệnh</a:t>
            </a:r>
            <a:r>
              <a:rPr lang="en-US" dirty="0"/>
              <a:t>?</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12</a:t>
            </a:fld>
            <a:endParaRPr lang="en-VN"/>
          </a:p>
        </p:txBody>
      </p:sp>
    </p:spTree>
    <p:extLst>
      <p:ext uri="{BB962C8B-B14F-4D97-AF65-F5344CB8AC3E}">
        <p14:creationId xmlns:p14="http://schemas.microsoft.com/office/powerpoint/2010/main" val="292351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Số lượng bạch cầu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tăng ở mức độ vừa phải, với tỉ lệ bạch cầu đa nhân trung tính chiếm đa số (thường &gt; 75% trong 78% các trường hợp).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&gt; 18.000/mm</a:t>
            </a:r>
            <a:r>
              <a:rPr lang="vi-VN"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có thể đã có biến chứng.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nhạy</a:t>
            </a:r>
            <a:r>
              <a:rPr lang="en-US" sz="1200" kern="1200" dirty="0">
                <a:solidFill>
                  <a:schemeClr val="tx1"/>
                </a:solidFill>
                <a:effectLst/>
                <a:latin typeface="+mn-lt"/>
                <a:ea typeface="+mn-ea"/>
                <a:cs typeface="+mn-cs"/>
              </a:rPr>
              <a:t> 76%,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52%,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82%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xét nghiệm rẻ tiền, nhanh chóng nhưng không đặc hiệu. Không có ngưỡng giá trị nào của công thức bạch cầu có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xác định hay loại trừ chắc chắn chẩn đoán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C-reactive protein</a:t>
            </a:r>
            <a:r>
              <a:rPr lang="en-US" sz="1200" b="1" i="1" kern="1200" dirty="0">
                <a:solidFill>
                  <a:schemeClr val="tx1"/>
                </a:solidFill>
                <a:effectLst/>
                <a:latin typeface="+mn-lt"/>
                <a:ea typeface="+mn-ea"/>
                <a:cs typeface="+mn-cs"/>
              </a:rPr>
              <a:t> (CRP)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có triệu chứng kéo dài hơn 24 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giá trị tiên đoán âm tính là 100%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13</a:t>
            </a:fld>
            <a:endParaRPr lang="en-VN"/>
          </a:p>
        </p:txBody>
      </p:sp>
    </p:spTree>
    <p:extLst>
      <p:ext uri="{BB962C8B-B14F-4D97-AF65-F5344CB8AC3E}">
        <p14:creationId xmlns:p14="http://schemas.microsoft.com/office/powerpoint/2010/main" val="397759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S</a:t>
            </a:r>
            <a:r>
              <a:rPr lang="en-US" sz="1200" kern="1200" dirty="0" err="1">
                <a:solidFill>
                  <a:schemeClr val="tx1"/>
                </a:solidFill>
                <a:effectLst/>
                <a:latin typeface="+mn-lt"/>
                <a:ea typeface="+mn-ea"/>
                <a:cs typeface="+mn-cs"/>
              </a:rPr>
              <a: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ngang</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hiều nghiên cứu cho thấy độ nhạy của siêu âm là 83%, độ đặc hiệu 9</a:t>
            </a:r>
            <a:r>
              <a:rPr lang="en-US" sz="1200" kern="1200" dirty="0">
                <a:solidFill>
                  <a:schemeClr val="tx1"/>
                </a:solidFill>
                <a:effectLst/>
                <a:latin typeface="+mn-lt"/>
                <a:ea typeface="+mn-ea"/>
                <a:cs typeface="+mn-cs"/>
              </a:rPr>
              <a:t>3</a:t>
            </a:r>
            <a:r>
              <a:rPr lang="vi-VN" sz="1200" kern="1200" dirty="0">
                <a:solidFill>
                  <a:schemeClr val="tx1"/>
                </a:solidFill>
                <a:effectLst/>
                <a:latin typeface="+mn-lt"/>
                <a:ea typeface="+mn-ea"/>
                <a:cs typeface="+mn-cs"/>
              </a:rPr>
              <a:t>%, giá trị tiên đoán dương 86%, giá trị tiên đoán âm 94%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a:t>
            </a:r>
            <a:r>
              <a:rPr lang="vi-VN" sz="1200" kern="1200" dirty="0">
                <a:solidFill>
                  <a:schemeClr val="tx1"/>
                </a:solidFill>
                <a:effectLst/>
                <a:latin typeface="+mn-lt"/>
                <a:ea typeface="+mn-ea"/>
                <a:cs typeface="+mn-cs"/>
              </a:rPr>
              <a:t>êu âm </a:t>
            </a:r>
            <a:r>
              <a:rPr lang="en-US" sz="1200" kern="1200" dirty="0" err="1">
                <a:solidFill>
                  <a:schemeClr val="tx1"/>
                </a:solidFill>
                <a:effectLst/>
                <a:latin typeface="+mn-lt"/>
                <a:ea typeface="+mn-ea"/>
                <a:cs typeface="+mn-cs"/>
              </a:rPr>
              <a:t>còn</a:t>
            </a:r>
            <a:r>
              <a:rPr lang="vi-VN" sz="1200" kern="1200" dirty="0">
                <a:solidFill>
                  <a:schemeClr val="tx1"/>
                </a:solidFill>
                <a:effectLst/>
                <a:latin typeface="+mn-lt"/>
                <a:ea typeface="+mn-ea"/>
                <a:cs typeface="+mn-cs"/>
              </a:rPr>
              <a:t> thể giúp chẩn đoán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nguyên nhân gây đau bụng 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đẻ</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Đối với phụ nữ mang thai và trẻ nhỏ, siêu âm nên được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14</a:t>
            </a:fld>
            <a:endParaRPr lang="en-VN"/>
          </a:p>
        </p:txBody>
      </p:sp>
    </p:spTree>
    <p:extLst>
      <p:ext uri="{BB962C8B-B14F-4D97-AF65-F5344CB8AC3E}">
        <p14:creationId xmlns:p14="http://schemas.microsoft.com/office/powerpoint/2010/main" val="128976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&gt; 2mm,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rơi</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(độ nhạy</a:t>
            </a:r>
            <a:r>
              <a:rPr lang="en-US" sz="1200" kern="1200" dirty="0">
                <a:solidFill>
                  <a:schemeClr val="tx1"/>
                </a:solidFill>
                <a:effectLst/>
                <a:latin typeface="+mn-lt"/>
                <a:ea typeface="+mn-ea"/>
                <a:cs typeface="+mn-cs"/>
              </a:rPr>
              <a:t> 91-94</a:t>
            </a:r>
            <a:r>
              <a:rPr lang="vi-VN" sz="1200" kern="1200" dirty="0">
                <a:solidFill>
                  <a:schemeClr val="tx1"/>
                </a:solidFill>
                <a:effectLst/>
                <a:latin typeface="+mn-lt"/>
                <a:ea typeface="+mn-ea"/>
                <a:cs typeface="+mn-cs"/>
              </a:rPr>
              <a:t>%, độ đặc hiệu </a:t>
            </a:r>
            <a:r>
              <a:rPr lang="en-US" sz="1200" kern="1200" dirty="0">
                <a:solidFill>
                  <a:schemeClr val="tx1"/>
                </a:solidFill>
                <a:effectLst/>
                <a:latin typeface="+mn-lt"/>
                <a:ea typeface="+mn-ea"/>
                <a:cs typeface="+mn-cs"/>
              </a:rPr>
              <a:t>94-</a:t>
            </a:r>
            <a:r>
              <a:rPr lang="vi-VN" sz="1200" kern="1200" dirty="0">
                <a:solidFill>
                  <a:schemeClr val="tx1"/>
                </a:solidFill>
                <a:effectLst/>
                <a:latin typeface="+mn-lt"/>
                <a:ea typeface="+mn-ea"/>
                <a:cs typeface="+mn-cs"/>
              </a:rPr>
              <a:t>95%, giá trị tiên đoán dương 93%, giá trị tiên đoán âm 99%</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908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14%. Do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86-90%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50%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12,9%.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ra, CT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a:t>
            </a:r>
            <a:r>
              <a:rPr lang="en-US" dirty="0">
                <a:effectLst/>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Khi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16</a:t>
            </a:fld>
            <a:endParaRPr lang="en-VN"/>
          </a:p>
        </p:txBody>
      </p:sp>
    </p:spTree>
    <p:extLst>
      <p:ext uri="{BB962C8B-B14F-4D97-AF65-F5344CB8AC3E}">
        <p14:creationId xmlns:p14="http://schemas.microsoft.com/office/powerpoint/2010/main" val="208782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60-70%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Alvarado</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Alfredo Alvarado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Florida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1986.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MANTRELS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tiếng</a:t>
            </a:r>
            <a:r>
              <a:rPr lang="en-US" sz="1200" kern="1200" dirty="0">
                <a:solidFill>
                  <a:schemeClr val="tx1"/>
                </a:solidFill>
                <a:effectLst/>
                <a:latin typeface="+mn-lt"/>
                <a:ea typeface="+mn-ea"/>
                <a:cs typeface="+mn-cs"/>
              </a:rPr>
              <a:t> Anh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igration of pain,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norexia, </a:t>
            </a:r>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ausea/vomiting,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enderness, </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ebound pain, </a:t>
            </a:r>
            <a:r>
              <a:rPr lang="en-US" sz="1200" b="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levation of temperature, </a:t>
            </a:r>
            <a:r>
              <a:rPr lang="en-US" sz="1200" b="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eukocytosis, </a:t>
            </a:r>
            <a:r>
              <a:rPr lang="en-US" sz="1200" b="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hift to the left). </a:t>
            </a:r>
            <a:r>
              <a:rPr lang="vi-VN" sz="1200" kern="1200" dirty="0">
                <a:solidFill>
                  <a:schemeClr val="tx1"/>
                </a:solidFill>
                <a:effectLst/>
                <a:latin typeface="+mn-lt"/>
                <a:ea typeface="+mn-ea"/>
                <a:cs typeface="+mn-cs"/>
              </a:rPr>
              <a:t>T</a:t>
            </a:r>
            <a:r>
              <a:rPr lang="en-US" sz="1200" kern="1200" dirty="0" err="1">
                <a:solidFill>
                  <a:schemeClr val="tx1"/>
                </a:solidFill>
                <a:effectLst/>
                <a:latin typeface="+mn-lt"/>
                <a:ea typeface="+mn-ea"/>
                <a:cs typeface="+mn-cs"/>
              </a:rPr>
              <a: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9-10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vi-VN" sz="1200" kern="1200" dirty="0">
                <a:solidFill>
                  <a:schemeClr val="tx1"/>
                </a:solidFill>
                <a:effectLst/>
                <a:latin typeface="+mn-lt"/>
                <a:ea typeface="+mn-ea"/>
                <a:cs typeface="+mn-cs"/>
              </a:rPr>
              <a:t> bị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7-8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5-6: không chắc bị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&lt; </a:t>
            </a:r>
            <a:r>
              <a:rPr lang="en-US" sz="1200" kern="1200" dirty="0">
                <a:solidFill>
                  <a:schemeClr val="tx1"/>
                </a:solidFill>
                <a:effectLst/>
                <a:latin typeface="+mn-lt"/>
                <a:ea typeface="+mn-ea"/>
                <a:cs typeface="+mn-cs"/>
              </a:rPr>
              <a:t>5 (0-4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VRT.</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a:t>
            </a:r>
            <a:r>
              <a:rPr lang="en-US" sz="1200" b="1" i="1" kern="1200" dirty="0">
                <a:solidFill>
                  <a:schemeClr val="tx1"/>
                </a:solidFill>
                <a:effectLst/>
                <a:latin typeface="+mn-lt"/>
                <a:ea typeface="+mn-ea"/>
                <a:cs typeface="+mn-cs"/>
              </a:rPr>
              <a:t>IR (Appendicitis Inflammatory Response score)</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Andersson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2008.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 4: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9-12: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2016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Alvarado/AIR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(&lt;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(&gt; 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18</a:t>
            </a:fld>
            <a:endParaRPr lang="en-VN"/>
          </a:p>
        </p:txBody>
      </p:sp>
    </p:spTree>
    <p:extLst>
      <p:ext uri="{BB962C8B-B14F-4D97-AF65-F5344CB8AC3E}">
        <p14:creationId xmlns:p14="http://schemas.microsoft.com/office/powerpoint/2010/main" val="267954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t>
            </a:r>
            <a:r>
              <a:rPr lang="vi-VN" sz="1200" kern="1200" dirty="0">
                <a:solidFill>
                  <a:schemeClr val="tx1"/>
                </a:solidFill>
                <a:effectLst/>
                <a:latin typeface="+mn-lt"/>
                <a:ea typeface="+mn-ea"/>
                <a:cs typeface="+mn-cs"/>
              </a:rPr>
              <a:t>ới một trường hợp đau bụng cấp ở người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khỏe mạnh,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bao giờ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nguy cơ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p>
          <a:p>
            <a:pPr marL="228600" indent="-228600">
              <a:buAutoNum type="arabicParenBoth"/>
            </a:pP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a:t>
            </a:r>
            <a:r>
              <a:rPr lang="en-US" dirty="0">
                <a:effectLst/>
              </a:rPr>
              <a:t> </a:t>
            </a:r>
          </a:p>
          <a:p>
            <a:pPr marL="228600" indent="-228600">
              <a:buAutoNum type="arabicParenBoth"/>
            </a:pPr>
            <a:r>
              <a:rPr lang="en-US" dirty="0">
                <a:effectLst/>
              </a:rPr>
              <a:t>C</a:t>
            </a:r>
            <a:r>
              <a:rPr lang="en-VN" dirty="0">
                <a:effectLst/>
              </a:rPr>
              <a:t>hẩn đoán VRT là chẩn đoán lâm sàng….</a:t>
            </a:r>
          </a:p>
          <a:p>
            <a:pPr marL="228600" indent="-228600">
              <a:buAutoNum type="arabicParenBoth"/>
            </a:pPr>
            <a:r>
              <a:rPr lang="en-US" dirty="0">
                <a:effectLst/>
              </a:rPr>
              <a:t>K</a:t>
            </a:r>
            <a:r>
              <a:rPr lang="en-VN" dirty="0">
                <a:effectLst/>
              </a:rPr>
              <a:t>hi chưa loại trừ được chẩn đoán</a:t>
            </a:r>
            <a:endParaRPr lang="en-US" dirty="0">
              <a:effectLst/>
            </a:endParaRPr>
          </a:p>
        </p:txBody>
      </p:sp>
      <p:sp>
        <p:nvSpPr>
          <p:cNvPr id="4" name="Slide Number Placeholder 3"/>
          <p:cNvSpPr>
            <a:spLocks noGrp="1"/>
          </p:cNvSpPr>
          <p:nvPr>
            <p:ph type="sldNum" sz="quarter" idx="5"/>
          </p:nvPr>
        </p:nvSpPr>
        <p:spPr/>
        <p:txBody>
          <a:bodyPr/>
          <a:lstStyle/>
          <a:p>
            <a:fld id="{9AE66F77-094B-4B47-8472-2B93A43798D4}" type="slidenum">
              <a:rPr lang="en-VN" smtClean="0"/>
              <a:t>19</a:t>
            </a:fld>
            <a:endParaRPr lang="en-VN"/>
          </a:p>
        </p:txBody>
      </p:sp>
    </p:spTree>
    <p:extLst>
      <p:ext uri="{BB962C8B-B14F-4D97-AF65-F5344CB8AC3E}">
        <p14:creationId xmlns:p14="http://schemas.microsoft.com/office/powerpoint/2010/main" val="398618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Trong trường hợp đã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 các phương tiện chẩn đoán hình ảnh (siêu âm,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khảo sát trực tiếp tình trạng ruột thừa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cơ quan khác trong ổ 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2015,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Gomes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r>
              <a:rPr lang="en-US" dirty="0">
                <a:effectLst/>
              </a:rPr>
              <a:t> </a:t>
            </a:r>
          </a:p>
          <a:p>
            <a:r>
              <a:rPr lang="en-US" dirty="0">
                <a:effectLst/>
              </a:rPr>
              <a:t>Theo </a:t>
            </a:r>
            <a:r>
              <a:rPr lang="en-US" dirty="0" err="1">
                <a:effectLst/>
              </a:rPr>
              <a:t>khuyến</a:t>
            </a:r>
            <a:r>
              <a:rPr lang="en-US" dirty="0">
                <a:effectLst/>
              </a:rPr>
              <a:t> </a:t>
            </a:r>
            <a:r>
              <a:rPr lang="en-US" dirty="0" err="1">
                <a:effectLst/>
              </a:rPr>
              <a:t>cáo</a:t>
            </a:r>
            <a:r>
              <a:rPr lang="en-US" dirty="0">
                <a:effectLst/>
              </a:rPr>
              <a:t> 2015 </a:t>
            </a:r>
            <a:r>
              <a:rPr lang="en-US" dirty="0" err="1">
                <a:effectLst/>
              </a:rPr>
              <a:t>của</a:t>
            </a:r>
            <a:r>
              <a:rPr lang="en-US" dirty="0">
                <a:effectLst/>
              </a:rPr>
              <a:t> </a:t>
            </a:r>
            <a:r>
              <a:rPr lang="en-US" dirty="0" err="1">
                <a:effectLst/>
              </a:rPr>
              <a:t>Hiệp</a:t>
            </a:r>
            <a:r>
              <a:rPr lang="en-US" dirty="0">
                <a:effectLst/>
              </a:rPr>
              <a:t> </a:t>
            </a:r>
            <a:r>
              <a:rPr lang="en-US" dirty="0" err="1">
                <a:effectLst/>
              </a:rPr>
              <a:t>hội</a:t>
            </a:r>
            <a:r>
              <a:rPr lang="en-US" dirty="0">
                <a:effectLst/>
              </a:rPr>
              <a:t> </a:t>
            </a:r>
            <a:r>
              <a:rPr lang="en-US" dirty="0" err="1">
                <a:effectLst/>
              </a:rPr>
              <a:t>nội</a:t>
            </a:r>
            <a:r>
              <a:rPr lang="en-US" dirty="0">
                <a:effectLst/>
              </a:rPr>
              <a:t> </a:t>
            </a:r>
            <a:r>
              <a:rPr lang="en-US" dirty="0" err="1">
                <a:effectLst/>
              </a:rPr>
              <a:t>soi</a:t>
            </a:r>
            <a:r>
              <a:rPr lang="en-US" dirty="0">
                <a:effectLst/>
              </a:rPr>
              <a:t> </a:t>
            </a:r>
            <a:r>
              <a:rPr lang="en-US" dirty="0" err="1">
                <a:effectLst/>
              </a:rPr>
              <a:t>và</a:t>
            </a:r>
            <a:r>
              <a:rPr lang="en-US" dirty="0">
                <a:effectLst/>
              </a:rPr>
              <a:t> PTNS </a:t>
            </a:r>
            <a:r>
              <a:rPr lang="en-US" dirty="0" err="1">
                <a:effectLst/>
              </a:rPr>
              <a:t>châu</a:t>
            </a:r>
            <a:r>
              <a:rPr lang="en-US" dirty="0">
                <a:effectLst/>
              </a:rPr>
              <a:t> </a:t>
            </a:r>
            <a:r>
              <a:rPr lang="en-US" dirty="0" err="1">
                <a:effectLst/>
              </a:rPr>
              <a:t>Âu</a:t>
            </a:r>
            <a:r>
              <a:rPr lang="en-US" dirty="0">
                <a:effectLst/>
              </a:rPr>
              <a:t>: </a:t>
            </a:r>
            <a:r>
              <a:rPr lang="en-US" dirty="0" err="1">
                <a:effectLst/>
              </a:rPr>
              <a:t>khi</a:t>
            </a:r>
            <a:r>
              <a:rPr lang="en-US" dirty="0">
                <a:effectLst/>
              </a:rPr>
              <a:t> </a:t>
            </a:r>
            <a:r>
              <a:rPr lang="en-US" dirty="0" err="1">
                <a:effectLst/>
              </a:rPr>
              <a:t>thám</a:t>
            </a:r>
            <a:r>
              <a:rPr lang="en-US" dirty="0">
                <a:effectLst/>
              </a:rPr>
              <a:t> </a:t>
            </a:r>
            <a:r>
              <a:rPr lang="en-US" dirty="0" err="1">
                <a:effectLst/>
              </a:rPr>
              <a:t>sát</a:t>
            </a:r>
            <a:r>
              <a:rPr lang="en-US" dirty="0">
                <a:effectLst/>
              </a:rPr>
              <a:t> </a:t>
            </a:r>
            <a:r>
              <a:rPr lang="en-US" dirty="0" err="1">
                <a:effectLst/>
              </a:rPr>
              <a:t>thấy</a:t>
            </a:r>
            <a:r>
              <a:rPr lang="en-US" dirty="0">
                <a:effectLst/>
              </a:rPr>
              <a:t> RT </a:t>
            </a:r>
            <a:r>
              <a:rPr lang="en-US" dirty="0" err="1">
                <a:effectLst/>
              </a:rPr>
              <a:t>bình</a:t>
            </a:r>
            <a:r>
              <a:rPr lang="en-US" dirty="0">
                <a:effectLst/>
              </a:rPr>
              <a:t> </a:t>
            </a:r>
            <a:r>
              <a:rPr lang="en-US" dirty="0" err="1">
                <a:effectLst/>
              </a:rPr>
              <a:t>thường</a:t>
            </a:r>
            <a:r>
              <a:rPr lang="en-US" dirty="0">
                <a:effectLst/>
              </a:rPr>
              <a:t>, </a:t>
            </a:r>
            <a:r>
              <a:rPr lang="en-US" dirty="0" err="1">
                <a:effectLst/>
              </a:rPr>
              <a:t>nên</a:t>
            </a:r>
            <a:r>
              <a:rPr lang="en-US" dirty="0">
                <a:effectLst/>
              </a:rPr>
              <a:t> </a:t>
            </a:r>
            <a:r>
              <a:rPr lang="en-US" dirty="0" err="1">
                <a:effectLst/>
              </a:rPr>
              <a:t>để</a:t>
            </a:r>
            <a:r>
              <a:rPr lang="en-US" dirty="0">
                <a:effectLst/>
              </a:rPr>
              <a:t> </a:t>
            </a:r>
            <a:r>
              <a:rPr lang="en-US" dirty="0" err="1">
                <a:effectLst/>
              </a:rPr>
              <a:t>nguyên</a:t>
            </a:r>
            <a:r>
              <a:rPr lang="en-US" dirty="0">
                <a:effectLst/>
              </a:rPr>
              <a:t> </a:t>
            </a:r>
            <a:r>
              <a:rPr lang="en-US" dirty="0" err="1">
                <a:effectLst/>
              </a:rPr>
              <a:t>không</a:t>
            </a:r>
            <a:r>
              <a:rPr lang="en-US" dirty="0">
                <a:effectLst/>
              </a:rPr>
              <a:t> </a:t>
            </a:r>
            <a:r>
              <a:rPr lang="en-US" dirty="0" err="1">
                <a:effectLst/>
              </a:rPr>
              <a:t>cát</a:t>
            </a:r>
            <a:r>
              <a:rPr lang="en-US" dirty="0">
                <a:effectLst/>
              </a:rPr>
              <a:t> </a:t>
            </a:r>
            <a:r>
              <a:rPr lang="en-US" dirty="0" err="1">
                <a:effectLst/>
              </a:rPr>
              <a:t>bỏ</a:t>
            </a:r>
            <a:r>
              <a:rPr lang="en-US" dirty="0">
                <a:effectLst/>
              </a:rPr>
              <a:t>. </a:t>
            </a:r>
            <a:r>
              <a:rPr lang="en-US" dirty="0" err="1">
                <a:effectLst/>
              </a:rPr>
              <a:t>Tuy</a:t>
            </a:r>
            <a:r>
              <a:rPr lang="en-US" dirty="0">
                <a:effectLst/>
              </a:rPr>
              <a:t> </a:t>
            </a:r>
            <a:r>
              <a:rPr lang="en-US" dirty="0" err="1">
                <a:effectLst/>
              </a:rPr>
              <a:t>nhiên</a:t>
            </a:r>
            <a:r>
              <a:rPr lang="en-US" dirty="0">
                <a:effectLst/>
              </a:rPr>
              <a:t> </a:t>
            </a:r>
            <a:r>
              <a:rPr lang="en-US" dirty="0" err="1">
                <a:effectLst/>
              </a:rPr>
              <a:t>khi</a:t>
            </a:r>
            <a:r>
              <a:rPr lang="en-US" dirty="0">
                <a:effectLst/>
              </a:rPr>
              <a:t> </a:t>
            </a:r>
            <a:r>
              <a:rPr lang="en-US" dirty="0" err="1">
                <a:effectLst/>
              </a:rPr>
              <a:t>áp</a:t>
            </a:r>
            <a:r>
              <a:rPr lang="en-US" dirty="0">
                <a:effectLst/>
              </a:rPr>
              <a:t> dung </a:t>
            </a:r>
            <a:r>
              <a:rPr lang="en-US" dirty="0" err="1">
                <a:effectLst/>
              </a:rPr>
              <a:t>nên</a:t>
            </a:r>
            <a:r>
              <a:rPr lang="en-US" dirty="0">
                <a:effectLst/>
              </a:rPr>
              <a:t> </a:t>
            </a:r>
            <a:r>
              <a:rPr lang="en-US" dirty="0" err="1">
                <a:effectLst/>
              </a:rPr>
              <a:t>tuỳ</a:t>
            </a:r>
            <a:r>
              <a:rPr lang="en-US" dirty="0">
                <a:effectLst/>
              </a:rPr>
              <a:t> </a:t>
            </a:r>
            <a:r>
              <a:rPr lang="en-US" dirty="0" err="1">
                <a:effectLst/>
              </a:rPr>
              <a:t>thuộc</a:t>
            </a:r>
            <a:r>
              <a:rPr lang="en-US" dirty="0">
                <a:effectLst/>
              </a:rPr>
              <a:t> </a:t>
            </a:r>
            <a:r>
              <a:rPr lang="en-US" dirty="0" err="1">
                <a:effectLst/>
              </a:rPr>
              <a:t>vào</a:t>
            </a:r>
            <a:r>
              <a:rPr lang="en-US" dirty="0">
                <a:effectLst/>
              </a:rPr>
              <a:t> </a:t>
            </a:r>
            <a:r>
              <a:rPr lang="en-US" dirty="0" err="1">
                <a:effectLst/>
              </a:rPr>
              <a:t>tình</a:t>
            </a:r>
            <a:r>
              <a:rPr lang="en-US" dirty="0">
                <a:effectLst/>
              </a:rPr>
              <a:t> </a:t>
            </a:r>
            <a:r>
              <a:rPr lang="en-US" dirty="0" err="1">
                <a:effectLst/>
              </a:rPr>
              <a:t>hình</a:t>
            </a:r>
            <a:r>
              <a:rPr lang="en-US" dirty="0">
                <a:effectLst/>
              </a:rPr>
              <a:t> </a:t>
            </a:r>
            <a:r>
              <a:rPr lang="en-US" dirty="0" err="1">
                <a:effectLst/>
              </a:rPr>
              <a:t>thực</a:t>
            </a:r>
            <a:r>
              <a:rPr lang="en-US" dirty="0">
                <a:effectLst/>
              </a:rPr>
              <a:t> </a:t>
            </a:r>
            <a:r>
              <a:rPr lang="en-US" dirty="0" err="1">
                <a:effectLst/>
              </a:rPr>
              <a:t>tế</a:t>
            </a:r>
            <a:r>
              <a:rPr lang="en-US" dirty="0">
                <a:effectLst/>
              </a:rPr>
              <a:t> </a:t>
            </a:r>
            <a:r>
              <a:rPr lang="en-US" dirty="0" err="1">
                <a:effectLst/>
              </a:rPr>
              <a:t>của</a:t>
            </a:r>
            <a:r>
              <a:rPr lang="en-US" dirty="0">
                <a:effectLst/>
              </a:rPr>
              <a:t> </a:t>
            </a:r>
            <a:r>
              <a:rPr lang="en-US" dirty="0" err="1">
                <a:effectLst/>
              </a:rPr>
              <a:t>địa</a:t>
            </a:r>
            <a:r>
              <a:rPr lang="en-US" dirty="0">
                <a:effectLst/>
              </a:rPr>
              <a:t> </a:t>
            </a:r>
            <a:r>
              <a:rPr lang="en-US" dirty="0" err="1">
                <a:effectLst/>
              </a:rPr>
              <a:t>phương</a:t>
            </a:r>
            <a:r>
              <a:rPr lang="en-US" dirty="0">
                <a:effectLst/>
              </a:rPr>
              <a:t> </a:t>
            </a:r>
            <a:r>
              <a:rPr lang="en-US" dirty="0" err="1">
                <a:effectLst/>
              </a:rPr>
              <a:t>như</a:t>
            </a:r>
            <a:r>
              <a:rPr lang="en-US" dirty="0">
                <a:effectLst/>
              </a:rPr>
              <a:t> </a:t>
            </a:r>
            <a:r>
              <a:rPr lang="en-US" dirty="0" err="1">
                <a:effectLst/>
              </a:rPr>
              <a:t>sự</a:t>
            </a:r>
            <a:r>
              <a:rPr lang="en-US" dirty="0">
                <a:effectLst/>
              </a:rPr>
              <a:t> </a:t>
            </a:r>
            <a:r>
              <a:rPr lang="en-US" dirty="0" err="1">
                <a:effectLst/>
              </a:rPr>
              <a:t>hiểu</a:t>
            </a:r>
            <a:r>
              <a:rPr lang="en-US" dirty="0">
                <a:effectLst/>
              </a:rPr>
              <a:t> </a:t>
            </a:r>
            <a:r>
              <a:rPr lang="en-US" dirty="0" err="1">
                <a:effectLst/>
              </a:rPr>
              <a:t>biết</a:t>
            </a:r>
            <a:r>
              <a:rPr lang="en-US" dirty="0">
                <a:effectLst/>
              </a:rPr>
              <a:t> </a:t>
            </a:r>
            <a:r>
              <a:rPr lang="en-US" dirty="0" err="1">
                <a:effectLst/>
              </a:rPr>
              <a:t>của</a:t>
            </a:r>
            <a:r>
              <a:rPr lang="en-US" dirty="0">
                <a:effectLst/>
              </a:rPr>
              <a:t> BN, </a:t>
            </a:r>
            <a:r>
              <a:rPr lang="en-US" dirty="0" err="1">
                <a:effectLst/>
              </a:rPr>
              <a:t>khả</a:t>
            </a:r>
            <a:r>
              <a:rPr lang="en-US" dirty="0">
                <a:effectLst/>
              </a:rPr>
              <a:t> </a:t>
            </a:r>
            <a:r>
              <a:rPr lang="en-US" dirty="0" err="1">
                <a:effectLst/>
              </a:rPr>
              <a:t>năng</a:t>
            </a:r>
            <a:r>
              <a:rPr lang="en-US" dirty="0">
                <a:effectLst/>
              </a:rPr>
              <a:t> </a:t>
            </a:r>
            <a:r>
              <a:rPr lang="en-US" dirty="0" err="1">
                <a:effectLst/>
              </a:rPr>
              <a:t>tiếp</a:t>
            </a:r>
            <a:r>
              <a:rPr lang="en-US" dirty="0">
                <a:effectLst/>
              </a:rPr>
              <a:t> </a:t>
            </a:r>
            <a:r>
              <a:rPr lang="en-US" dirty="0" err="1">
                <a:effectLst/>
              </a:rPr>
              <a:t>cận</a:t>
            </a:r>
            <a:r>
              <a:rPr lang="en-US" dirty="0">
                <a:effectLst/>
              </a:rPr>
              <a:t> </a:t>
            </a:r>
            <a:r>
              <a:rPr lang="en-US" dirty="0" err="1">
                <a:effectLst/>
              </a:rPr>
              <a:t>các</a:t>
            </a:r>
            <a:r>
              <a:rPr lang="en-US" dirty="0">
                <a:effectLst/>
              </a:rPr>
              <a:t> </a:t>
            </a:r>
            <a:r>
              <a:rPr lang="en-US" dirty="0" err="1">
                <a:effectLst/>
              </a:rPr>
              <a:t>dịch</a:t>
            </a:r>
            <a:r>
              <a:rPr lang="en-US" dirty="0">
                <a:effectLst/>
              </a:rPr>
              <a:t> </a:t>
            </a:r>
            <a:r>
              <a:rPr lang="en-US" dirty="0" err="1">
                <a:effectLst/>
              </a:rPr>
              <a:t>vụ</a:t>
            </a:r>
            <a:r>
              <a:rPr lang="en-US" dirty="0">
                <a:effectLst/>
              </a:rPr>
              <a:t> y </a:t>
            </a:r>
            <a:r>
              <a:rPr lang="en-US" dirty="0" err="1">
                <a:effectLst/>
              </a:rPr>
              <a:t>tế</a:t>
            </a:r>
            <a:r>
              <a:rPr lang="en-US" dirty="0">
                <a:effectLst/>
              </a:rPr>
              <a:t> </a:t>
            </a:r>
            <a:r>
              <a:rPr lang="en-US" dirty="0" err="1">
                <a:effectLst/>
              </a:rPr>
              <a:t>cũng</a:t>
            </a:r>
            <a:r>
              <a:rPr lang="en-US" dirty="0">
                <a:effectLst/>
              </a:rPr>
              <a:t> </a:t>
            </a:r>
            <a:r>
              <a:rPr lang="en-US" dirty="0" err="1">
                <a:effectLst/>
              </a:rPr>
              <a:t>như</a:t>
            </a:r>
            <a:r>
              <a:rPr lang="en-US" dirty="0">
                <a:effectLst/>
              </a:rPr>
              <a:t> </a:t>
            </a:r>
            <a:r>
              <a:rPr lang="en-US" dirty="0" err="1">
                <a:effectLst/>
              </a:rPr>
              <a:t>các</a:t>
            </a:r>
            <a:r>
              <a:rPr lang="en-US" dirty="0">
                <a:effectLst/>
              </a:rPr>
              <a:t> hang </a:t>
            </a:r>
            <a:r>
              <a:rPr lang="en-US" dirty="0" err="1">
                <a:effectLst/>
              </a:rPr>
              <a:t>ráo</a:t>
            </a:r>
            <a:r>
              <a:rPr lang="en-US" dirty="0">
                <a:effectLst/>
              </a:rPr>
              <a:t> </a:t>
            </a:r>
            <a:r>
              <a:rPr lang="en-US" dirty="0" err="1">
                <a:effectLst/>
              </a:rPr>
              <a:t>pháp</a:t>
            </a:r>
            <a:r>
              <a:rPr lang="en-US" dirty="0">
                <a:effectLst/>
              </a:rPr>
              <a:t> </a:t>
            </a:r>
            <a:r>
              <a:rPr lang="en-US" dirty="0" err="1">
                <a:effectLst/>
              </a:rPr>
              <a:t>lý</a:t>
            </a:r>
            <a:r>
              <a:rPr lang="en-US" dirty="0">
                <a:effectLst/>
              </a:rPr>
              <a:t> </a:t>
            </a:r>
            <a:r>
              <a:rPr lang="en-US" dirty="0" err="1">
                <a:effectLst/>
              </a:rPr>
              <a:t>khi</a:t>
            </a:r>
            <a:r>
              <a:rPr lang="en-US" dirty="0">
                <a:effectLst/>
              </a:rPr>
              <a:t> </a:t>
            </a:r>
            <a:r>
              <a:rPr lang="en-US" dirty="0" err="1">
                <a:effectLst/>
              </a:rPr>
              <a:t>hành</a:t>
            </a:r>
            <a:r>
              <a:rPr lang="en-US" dirty="0">
                <a:effectLst/>
              </a:rPr>
              <a:t> </a:t>
            </a:r>
            <a:r>
              <a:rPr lang="en-US" dirty="0" err="1">
                <a:effectLst/>
              </a:rPr>
              <a:t>nghề</a:t>
            </a:r>
            <a:r>
              <a:rPr lang="en-US" dirty="0">
                <a:effectLst/>
              </a:rPr>
              <a:t> </a:t>
            </a:r>
            <a:r>
              <a:rPr lang="en-US" dirty="0" err="1">
                <a:effectLst/>
              </a:rPr>
              <a:t>để</a:t>
            </a:r>
            <a:r>
              <a:rPr lang="en-US" dirty="0">
                <a:effectLst/>
              </a:rPr>
              <a:t> </a:t>
            </a:r>
            <a:r>
              <a:rPr lang="en-US" dirty="0" err="1">
                <a:effectLst/>
              </a:rPr>
              <a:t>tránh</a:t>
            </a:r>
            <a:r>
              <a:rPr lang="en-US" dirty="0">
                <a:effectLst/>
              </a:rPr>
              <a:t> </a:t>
            </a:r>
            <a:r>
              <a:rPr lang="en-US" dirty="0" err="1">
                <a:effectLst/>
              </a:rPr>
              <a:t>các</a:t>
            </a:r>
            <a:r>
              <a:rPr lang="en-US" dirty="0">
                <a:effectLst/>
              </a:rPr>
              <a:t> </a:t>
            </a:r>
            <a:r>
              <a:rPr lang="en-US" dirty="0" err="1">
                <a:effectLst/>
              </a:rPr>
              <a:t>rắc</a:t>
            </a:r>
            <a:r>
              <a:rPr lang="en-US" dirty="0">
                <a:effectLst/>
              </a:rPr>
              <a:t> </a:t>
            </a:r>
            <a:r>
              <a:rPr lang="en-US" dirty="0" err="1">
                <a:effectLst/>
              </a:rPr>
              <a:t>rối</a:t>
            </a:r>
            <a:r>
              <a:rPr lang="en-US" dirty="0">
                <a:effectLst/>
              </a:rPr>
              <a:t> </a:t>
            </a:r>
            <a:r>
              <a:rPr lang="en-US" dirty="0" err="1">
                <a:effectLst/>
              </a:rPr>
              <a:t>ngoài</a:t>
            </a:r>
            <a:r>
              <a:rPr lang="en-US" dirty="0">
                <a:effectLst/>
              </a:rPr>
              <a:t> y khoa.</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20</a:t>
            </a:fld>
            <a:endParaRPr lang="en-VN"/>
          </a:p>
        </p:txBody>
      </p:sp>
    </p:spTree>
    <p:extLst>
      <p:ext uri="{BB962C8B-B14F-4D97-AF65-F5344CB8AC3E}">
        <p14:creationId xmlns:p14="http://schemas.microsoft.com/office/powerpoint/2010/main" val="10891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i="1" kern="1200" dirty="0">
                <a:solidFill>
                  <a:schemeClr val="tx1"/>
                </a:solidFill>
                <a:effectLst/>
                <a:latin typeface="+mn-lt"/>
                <a:ea typeface="+mn-ea"/>
                <a:cs typeface="+mn-cs"/>
              </a:rPr>
              <a:t>Theo </a:t>
            </a:r>
            <a:r>
              <a:rPr lang="en-US" sz="1200" b="1" i="1" kern="1200" dirty="0" err="1">
                <a:solidFill>
                  <a:schemeClr val="tx1"/>
                </a:solidFill>
                <a:effectLst/>
                <a:latin typeface="+mn-lt"/>
                <a:ea typeface="+mn-ea"/>
                <a:cs typeface="+mn-cs"/>
              </a:rPr>
              <a:t>cơ</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bệnh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sinh</a:t>
            </a:r>
            <a:endParaRPr lang="en-US" sz="1200" b="1" i="1"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a:t>
            </a:r>
            <a:r>
              <a:rPr lang="en-US" sz="1200" b="1" i="1" kern="1200" dirty="0" err="1">
                <a:solidFill>
                  <a:schemeClr val="tx1"/>
                </a:solidFill>
                <a:effectLst/>
                <a:latin typeface="+mn-lt"/>
                <a:ea typeface="+mn-ea"/>
                <a:cs typeface="+mn-cs"/>
              </a:rPr>
              <a:t>không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tắc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nghẽn</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Trong những giờ đầu, tình trạng viêm chỉ khu trú ở niêm mạc ruột thừa,  gây đau kiểu đau tạng (visceral pain)</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ệnh nhân sẽ đau ở vùng quanh rốn hoặc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(do kích thích đám rối </a:t>
            </a:r>
            <a:r>
              <a:rPr lang="en-US" sz="1200" kern="1200" dirty="0" err="1">
                <a:solidFill>
                  <a:schemeClr val="tx1"/>
                </a:solidFill>
                <a:effectLst/>
                <a:latin typeface="+mn-lt"/>
                <a:ea typeface="+mn-ea"/>
                <a:cs typeface="+mn-cs"/>
              </a:rPr>
              <a:t>dương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cơn</a:t>
            </a:r>
            <a:r>
              <a:rPr lang="vi-VN" sz="1200" kern="1200" dirty="0">
                <a:solidFill>
                  <a:schemeClr val="tx1"/>
                </a:solidFill>
                <a:effectLst/>
                <a:latin typeface="+mn-lt"/>
                <a:ea typeface="+mn-ea"/>
                <a:cs typeface="+mn-cs"/>
              </a:rPr>
              <a:t>. Sau </a:t>
            </a:r>
            <a:r>
              <a:rPr lang="en-US" sz="1200" kern="1200" dirty="0">
                <a:solidFill>
                  <a:schemeClr val="tx1"/>
                </a:solidFill>
                <a:effectLst/>
                <a:latin typeface="+mn-lt"/>
                <a:ea typeface="+mn-ea"/>
                <a:cs typeface="+mn-cs"/>
              </a:rPr>
              <a:t>4-</a:t>
            </a:r>
            <a:r>
              <a:rPr lang="vi-VN" sz="1200" kern="1200" dirty="0">
                <a:solidFill>
                  <a:schemeClr val="tx1"/>
                </a:solidFill>
                <a:effectLst/>
                <a:latin typeface="+mn-lt"/>
                <a:ea typeface="+mn-ea"/>
                <a:cs typeface="+mn-cs"/>
              </a:rPr>
              <a:t>6 giờ</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hơn</a:t>
            </a:r>
            <a:r>
              <a:rPr lang="vi-VN" sz="1200" kern="1200" dirty="0">
                <a:solidFill>
                  <a:schemeClr val="tx1"/>
                </a:solidFill>
                <a:effectLst/>
                <a:latin typeface="+mn-lt"/>
                <a:ea typeface="+mn-ea"/>
                <a:cs typeface="+mn-cs"/>
              </a:rPr>
              <a:t>, quá trình viêm lan ra khỏi thanh mạc ruột thừa, kích thích phúc mạc thành gây đau thực thể (somatic pain)</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úc này bệnh nhân sẽ cảm thấy đau rõ khi ấn ở hố chậu phải.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Viêm ruột thừa tắc nghẽn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k</a:t>
            </a:r>
            <a:r>
              <a:rPr lang="vi-VN" sz="1200" kern="1200" dirty="0">
                <a:solidFill>
                  <a:schemeClr val="tx1"/>
                </a:solidFill>
                <a:effectLst/>
                <a:latin typeface="+mn-lt"/>
                <a:ea typeface="+mn-ea"/>
                <a:cs typeface="+mn-cs"/>
              </a:rPr>
              <a:t>hởi đầu có thể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quặn </a:t>
            </a:r>
            <a:r>
              <a:rPr lang="en-US" sz="1200" kern="1200" dirty="0" err="1">
                <a:solidFill>
                  <a:schemeClr val="tx1"/>
                </a:solidFill>
                <a:effectLst/>
                <a:latin typeface="+mn-lt"/>
                <a:ea typeface="+mn-ea"/>
                <a:cs typeface="+mn-cs"/>
              </a:rPr>
              <a:t>cơn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vùng quanh rốn do tắc nghẽn lòng ruột thừa. Sau đó triệu chứng tương tự như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xuất tiết nhưng diễn tiến nhanh hơn. Thể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này thường nhanh chóng đưa đến tình trạng viêm phúc mạc toàn thể do vỡ ruột thừa.</a:t>
            </a:r>
            <a:endParaRPr lang="en-US" sz="1400" kern="1200" dirty="0">
              <a:solidFill>
                <a:schemeClr val="tx1"/>
              </a:solidFill>
              <a:effectLst/>
              <a:latin typeface="+mn-lt"/>
              <a:ea typeface="+mn-ea"/>
              <a:cs typeface="+mn-cs"/>
            </a:endParaRPr>
          </a:p>
          <a:p>
            <a:r>
              <a:rPr lang="en-US" b="1" dirty="0"/>
              <a:t>T</a:t>
            </a:r>
            <a:r>
              <a:rPr lang="en-VN" b="1" dirty="0"/>
              <a:t>heo diễn tiến: </a:t>
            </a:r>
          </a:p>
          <a:p>
            <a:r>
              <a:rPr lang="vi-VN" sz="1200" b="1" kern="1200" dirty="0">
                <a:solidFill>
                  <a:schemeClr val="tx1"/>
                </a:solidFill>
                <a:effectLst/>
                <a:latin typeface="+mn-lt"/>
                <a:ea typeface="+mn-ea"/>
                <a:cs typeface="+mn-cs"/>
              </a:rPr>
              <a:t>Di</a:t>
            </a:r>
            <a:r>
              <a:rPr lang="en-US" sz="1200" b="1" kern="1200" dirty="0" err="1">
                <a:solidFill>
                  <a:schemeClr val="tx1"/>
                </a:solidFill>
                <a:effectLst/>
                <a:latin typeface="+mn-lt"/>
                <a:ea typeface="+mn-ea"/>
                <a:cs typeface="+mn-cs"/>
              </a:rPr>
              <a:t>ễn</a:t>
            </a:r>
            <a:r>
              <a:rPr lang="vi-VN" sz="1200" b="1" kern="1200" dirty="0">
                <a:solidFill>
                  <a:schemeClr val="tx1"/>
                </a:solidFill>
                <a:effectLst/>
                <a:latin typeface="+mn-lt"/>
                <a:ea typeface="+mn-ea"/>
                <a:cs typeface="+mn-cs"/>
              </a:rPr>
              <a:t> biến nhanh</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gay sau cơn đau đầu tiên đã thấy có các triệu chứng của viêm phúc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thường gặp trong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tắc nghẽn. Dễ chẩn đoán </a:t>
            </a:r>
            <a:r>
              <a:rPr lang="en-US" sz="1200" kern="1200" dirty="0" err="1">
                <a:solidFill>
                  <a:schemeClr val="tx1"/>
                </a:solidFill>
                <a:effectLst/>
                <a:latin typeface="+mn-lt"/>
                <a:ea typeface="+mn-ea"/>
                <a:cs typeface="+mn-cs"/>
              </a:rPr>
              <a:t>nhầ</a:t>
            </a:r>
            <a:r>
              <a:rPr lang="vi-VN" sz="1200" kern="1200" dirty="0">
                <a:solidFill>
                  <a:schemeClr val="tx1"/>
                </a:solidFill>
                <a:effectLst/>
                <a:latin typeface="+mn-lt"/>
                <a:ea typeface="+mn-ea"/>
                <a:cs typeface="+mn-cs"/>
              </a:rPr>
              <a:t>m với thủng loét dạ dày tá tràng.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t>
            </a:r>
            <a:r>
              <a:rPr lang="vi-VN" sz="1200" b="1" kern="1200" dirty="0">
                <a:solidFill>
                  <a:schemeClr val="tx1"/>
                </a:solidFill>
                <a:effectLst/>
                <a:latin typeface="+mn-lt"/>
                <a:ea typeface="+mn-ea"/>
                <a:cs typeface="+mn-cs"/>
              </a:rPr>
              <a:t>hể nhiễm độc</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a:t>
            </a:r>
            <a:r>
              <a:rPr lang="vi-VN" sz="1200" kern="1200" dirty="0">
                <a:solidFill>
                  <a:schemeClr val="tx1"/>
                </a:solidFill>
                <a:effectLst/>
                <a:latin typeface="+mn-lt"/>
                <a:ea typeface="+mn-ea"/>
                <a:cs typeface="+mn-cs"/>
              </a:rPr>
              <a:t>hông có sự tương xứng giữa các triệu chứng toàn thân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thực thể. Bệnh nhân đau bụng dữ dội, thường có tiêu chảy, phân thối khắm, có dấu hiệu nhiễm trùng toàn thân rõ rệt (mạch </a:t>
            </a:r>
            <a:r>
              <a:rPr lang="en-US" sz="1200" kern="1200" dirty="0" err="1">
                <a:solidFill>
                  <a:schemeClr val="tx1"/>
                </a:solidFill>
                <a:effectLst/>
                <a:latin typeface="+mn-lt"/>
                <a:ea typeface="+mn-ea"/>
                <a:cs typeface="+mn-cs"/>
              </a:rPr>
              <a:t>nhanh</a:t>
            </a:r>
            <a:r>
              <a:rPr lang="vi-VN" sz="1200" kern="1200" dirty="0">
                <a:solidFill>
                  <a:schemeClr val="tx1"/>
                </a:solidFill>
                <a:effectLst/>
                <a:latin typeface="+mn-lt"/>
                <a:ea typeface="+mn-ea"/>
                <a:cs typeface="+mn-cs"/>
              </a:rPr>
              <a:t>, thở nhanh nông, sốt cao</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a:t>
            </a:r>
            <a:r>
              <a:rPr lang="en-US" sz="1200" kern="1200" dirty="0" err="1">
                <a:solidFill>
                  <a:schemeClr val="tx1"/>
                </a:solidFill>
                <a:effectLst/>
                <a:latin typeface="+mn-lt"/>
                <a:ea typeface="+mn-ea"/>
                <a:cs typeface="+mn-cs"/>
              </a:rPr>
              <a:t>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tr</a:t>
            </a:r>
            <a:r>
              <a:rPr lang="vi-VN" sz="1200" kern="1200" dirty="0">
                <a:solidFill>
                  <a:schemeClr val="tx1"/>
                </a:solidFill>
                <a:effectLst/>
                <a:latin typeface="+mn-lt"/>
                <a:ea typeface="+mn-ea"/>
                <a:cs typeface="+mn-cs"/>
              </a:rPr>
              <a:t>iệu chứng tại ch</a:t>
            </a:r>
            <a:r>
              <a:rPr lang="en-US" sz="1200" kern="1200" dirty="0" err="1">
                <a:solidFill>
                  <a:schemeClr val="tx1"/>
                </a:solidFill>
                <a:effectLst/>
                <a:latin typeface="+mn-lt"/>
                <a:ea typeface="+mn-ea"/>
                <a:cs typeface="+mn-cs"/>
              </a:rPr>
              <a:t>ỗ</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thì mơ hồ, kín đáo: bụng không co cứng, không có phản ứng thành bụng . Thể bệnh này ít gặp, thường xảy ra ở trẻ nhỏ. </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22</a:t>
            </a:fld>
            <a:endParaRPr lang="en-VN"/>
          </a:p>
        </p:txBody>
      </p:sp>
    </p:spTree>
    <p:extLst>
      <p:ext uri="{BB962C8B-B14F-4D97-AF65-F5344CB8AC3E}">
        <p14:creationId xmlns:p14="http://schemas.microsoft.com/office/powerpoint/2010/main" val="3578280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VRT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tràng</a:t>
            </a:r>
            <a:endParaRPr lang="en-US" sz="12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than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ác dấu hiệu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thành bụng trước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rõ,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hố thắt lưng phải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dấu hiệu ‘cơ thắt lưng chậu”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nằm ưỡn hông phải và co nhẹ đùi phải để tìm tư thế giảm 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ấn duỗi đùi ra thì có cảm giác đau. Cũng có thể cho bệnh nhân nằm nghiêng trái với đùi và gối duỗi thẳng,  </a:t>
            </a:r>
            <a:r>
              <a:rPr lang="en-US" sz="1200" kern="1200" dirty="0" err="1">
                <a:solidFill>
                  <a:schemeClr val="tx1"/>
                </a:solidFill>
                <a:effectLst/>
                <a:latin typeface="+mn-lt"/>
                <a:ea typeface="+mn-ea"/>
                <a:cs typeface="+mn-cs"/>
              </a:rPr>
              <a:t>khi</a:t>
            </a:r>
            <a:r>
              <a:rPr lang="vi-VN" sz="1200" kern="1200" dirty="0">
                <a:solidFill>
                  <a:schemeClr val="tx1"/>
                </a:solidFill>
                <a:effectLst/>
                <a:latin typeface="+mn-lt"/>
                <a:ea typeface="+mn-ea"/>
                <a:cs typeface="+mn-cs"/>
              </a:rPr>
              <a:t> kéo đùi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bệnh nhân ra phía sau làm căng cơ thắt lưng chậu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đau.</a:t>
            </a:r>
            <a:endParaRPr lang="en-US" sz="1400"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tiểu khung</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Bệnh nhân có triệu chứng tiểu lắt nhắt, tiểu gắt (do kích thích bàng quang)</a:t>
            </a:r>
            <a:r>
              <a:rPr lang="en-US" sz="1200" kern="1200" dirty="0">
                <a:solidFill>
                  <a:schemeClr val="tx1"/>
                </a:solidFill>
                <a:effectLst/>
                <a:latin typeface="+mn-lt"/>
                <a:ea typeface="+mn-ea"/>
                <a:cs typeface="+mn-cs"/>
              </a:rPr>
              <a:t> hay </a:t>
            </a:r>
            <a:r>
              <a:rPr lang="vi-VN" sz="1200" kern="1200" dirty="0">
                <a:solidFill>
                  <a:schemeClr val="tx1"/>
                </a:solidFill>
                <a:effectLst/>
                <a:latin typeface="+mn-lt"/>
                <a:ea typeface="+mn-ea"/>
                <a:cs typeface="+mn-cs"/>
              </a:rPr>
              <a:t>mót rặn (do kích thích trực tràng). Kh</a:t>
            </a:r>
            <a:r>
              <a:rPr lang="en-US" sz="1200" kern="1200" dirty="0" err="1">
                <a:solidFill>
                  <a:schemeClr val="tx1"/>
                </a:solidFill>
                <a:effectLst/>
                <a:latin typeface="+mn-lt"/>
                <a:ea typeface="+mn-ea"/>
                <a:cs typeface="+mn-cs"/>
              </a:rPr>
              <a:t>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au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hố chậu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khớp mu. </a:t>
            </a:r>
            <a:r>
              <a:rPr lang="en-US" sz="1200" kern="1200" dirty="0">
                <a:solidFill>
                  <a:schemeClr val="tx1"/>
                </a:solidFill>
                <a:effectLst/>
                <a:latin typeface="+mn-lt"/>
                <a:ea typeface="+mn-ea"/>
                <a:cs typeface="+mn-cs"/>
              </a:rPr>
              <a:t>T</a:t>
            </a:r>
            <a:r>
              <a:rPr lang="vi-VN" sz="1200" kern="1200" dirty="0">
                <a:solidFill>
                  <a:schemeClr val="tx1"/>
                </a:solidFill>
                <a:effectLst/>
                <a:latin typeface="+mn-lt"/>
                <a:ea typeface="+mn-ea"/>
                <a:cs typeface="+mn-cs"/>
              </a:rPr>
              <a:t>hăm trực 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cơ bịt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ệnh nhân đau ở hạ vị và mặt trong đùi phải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tư thế nằm ngửa, háng-gối phải gấp 90</a:t>
            </a:r>
            <a:r>
              <a:rPr lang="vi-VN" sz="1200" kern="1200" baseline="30000" dirty="0">
                <a:solidFill>
                  <a:schemeClr val="tx1"/>
                </a:solidFill>
                <a:effectLst/>
                <a:latin typeface="+mn-lt"/>
                <a:ea typeface="+mn-ea"/>
                <a:cs typeface="+mn-cs"/>
              </a:rPr>
              <a:t>0</a:t>
            </a:r>
            <a:r>
              <a:rPr lang="vi-VN" sz="1200" kern="1200" dirty="0">
                <a:solidFill>
                  <a:schemeClr val="tx1"/>
                </a:solidFill>
                <a:effectLst/>
                <a:latin typeface="+mn-lt"/>
                <a:ea typeface="+mn-ea"/>
                <a:cs typeface="+mn-cs"/>
              </a:rPr>
              <a:t> và đùi xoay vào trong.</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23</a:t>
            </a:fld>
            <a:endParaRPr lang="en-VN"/>
          </a:p>
        </p:txBody>
      </p:sp>
    </p:spTree>
    <p:extLst>
      <p:ext uri="{BB962C8B-B14F-4D97-AF65-F5344CB8AC3E}">
        <p14:creationId xmlns:p14="http://schemas.microsoft.com/office/powerpoint/2010/main" val="203849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VN" dirty="0"/>
              <a:t>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p>
        </p:txBody>
      </p:sp>
      <p:sp>
        <p:nvSpPr>
          <p:cNvPr id="4" name="Slide Number Placeholder 3"/>
          <p:cNvSpPr>
            <a:spLocks noGrp="1"/>
          </p:cNvSpPr>
          <p:nvPr>
            <p:ph type="sldNum" sz="quarter" idx="5"/>
          </p:nvPr>
        </p:nvSpPr>
        <p:spPr/>
        <p:txBody>
          <a:bodyPr/>
          <a:lstStyle/>
          <a:p>
            <a:fld id="{9AE66F77-094B-4B47-8472-2B93A43798D4}" type="slidenum">
              <a:rPr lang="en-VN" smtClean="0"/>
              <a:t>2</a:t>
            </a:fld>
            <a:endParaRPr lang="en-VN"/>
          </a:p>
        </p:txBody>
      </p:sp>
    </p:spTree>
    <p:extLst>
      <p:ext uri="{BB962C8B-B14F-4D97-AF65-F5344CB8AC3E}">
        <p14:creationId xmlns:p14="http://schemas.microsoft.com/office/powerpoint/2010/main" val="2917256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Ở trẻ </a:t>
            </a:r>
            <a:r>
              <a:rPr lang="en-US" sz="1200" b="1" i="1" kern="1200" dirty="0" err="1">
                <a:solidFill>
                  <a:schemeClr val="tx1"/>
                </a:solidFill>
                <a:effectLst/>
                <a:latin typeface="+mn-lt"/>
                <a:ea typeface="+mn-ea"/>
                <a:cs typeface="+mn-cs"/>
              </a:rPr>
              <a:t>em</a:t>
            </a:r>
            <a:r>
              <a:rPr lang="en-US" sz="1200" b="1" i="1" kern="1200" dirty="0">
                <a:solidFill>
                  <a:schemeClr val="tx1"/>
                </a:solidFill>
                <a:effectLst/>
                <a:latin typeface="+mn-lt"/>
                <a:ea typeface="+mn-ea"/>
                <a:cs typeface="+mn-cs"/>
              </a:rPr>
              <a:t>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là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ấp cứu ngoại khoa ổ bụng thường gặp nhất ở trẻ em</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iểu hiện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điển 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vi-VN" sz="1200" kern="1200" dirty="0">
                <a:solidFill>
                  <a:schemeClr val="tx1"/>
                </a:solidFill>
                <a:effectLst/>
                <a:latin typeface="+mn-lt"/>
                <a:ea typeface="+mn-ea"/>
                <a:cs typeface="+mn-cs"/>
              </a:rPr>
              <a:t>. Các triệu chứng cơ năng điển hình chỉ gặp trong 50 – 68% các trường hợp</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triệu chứng thực thể điển hình gặp trong 17 – 69% các trường 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dễ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hay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t>
            </a:r>
            <a:r>
              <a:rPr lang="en-US" sz="1200" kern="1200" dirty="0" err="1">
                <a:solidFill>
                  <a:schemeClr val="tx1"/>
                </a:solidFill>
                <a:effectLst/>
                <a:latin typeface="+mn-lt"/>
                <a:ea typeface="+mn-ea"/>
                <a:cs typeface="+mn-cs"/>
              </a:rPr>
              <a:t>Manstrels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PAS (Pediatric appendicitis score)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Samuel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ho,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 6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&gt; 70%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&gt; 7,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&lt; 2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99%.  </a:t>
            </a:r>
            <a:endParaRPr lang="en-US" sz="1400" kern="1200" dirty="0">
              <a:solidFill>
                <a:schemeClr val="tx1"/>
              </a:solidFill>
              <a:effectLst/>
              <a:latin typeface="+mn-lt"/>
              <a:ea typeface="+mn-ea"/>
              <a:cs typeface="+mn-cs"/>
            </a:endParaRPr>
          </a:p>
          <a:p>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Ở người già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50% ở bệnh nhân trên 65 tuổi. </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Hai thể lâm sàng thường gặp ở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người già là bán tắc ruột và giả u. Cần phân biệt với các trường hợp có khối u ở manh tràng - đại tràng phải, bệnh túi thừa đại tràng, xoắn đại tràng chậu hông, đau sau nhiễm </a:t>
            </a:r>
            <a:r>
              <a:rPr lang="en-US" sz="1200" kern="1200" dirty="0">
                <a:solidFill>
                  <a:schemeClr val="tx1"/>
                </a:solidFill>
                <a:effectLst/>
                <a:latin typeface="+mn-lt"/>
                <a:ea typeface="+mn-ea"/>
                <a:cs typeface="+mn-cs"/>
              </a:rPr>
              <a:t>H</a:t>
            </a:r>
            <a:r>
              <a:rPr lang="vi-VN" sz="1200" kern="1200" dirty="0">
                <a:solidFill>
                  <a:schemeClr val="tx1"/>
                </a:solidFill>
                <a:effectLst/>
                <a:latin typeface="+mn-lt"/>
                <a:ea typeface="+mn-ea"/>
                <a:cs typeface="+mn-cs"/>
              </a:rPr>
              <a:t>erpe</a:t>
            </a:r>
            <a:r>
              <a:rPr lang="en-US" sz="1200" kern="1200" dirty="0">
                <a:solidFill>
                  <a:schemeClr val="tx1"/>
                </a:solidFill>
                <a:effectLst/>
                <a:latin typeface="+mn-lt"/>
                <a:ea typeface="+mn-ea"/>
                <a:cs typeface="+mn-cs"/>
              </a:rPr>
              <a:t>s</a:t>
            </a:r>
            <a:r>
              <a:rPr lang="vi-VN" sz="1200" kern="1200" dirty="0">
                <a:solidFill>
                  <a:schemeClr val="tx1"/>
                </a:solidFill>
                <a:effectLst/>
                <a:latin typeface="+mn-lt"/>
                <a:ea typeface="+mn-ea"/>
                <a:cs typeface="+mn-cs"/>
              </a:rPr>
              <a:t>. Chụp </a:t>
            </a:r>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rất có giá trị trong chẩn đoán các trường hợp nghi ngờ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ở người già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24</a:t>
            </a:fld>
            <a:endParaRPr lang="en-VN"/>
          </a:p>
        </p:txBody>
      </p:sp>
    </p:spTree>
    <p:extLst>
      <p:ext uri="{BB962C8B-B14F-4D97-AF65-F5344CB8AC3E}">
        <p14:creationId xmlns:p14="http://schemas.microsoft.com/office/powerpoint/2010/main" val="241966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Người béo phì</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Ở n</a:t>
            </a:r>
            <a:r>
              <a:rPr lang="en-US" sz="1200" kern="1200" dirty="0" err="1">
                <a:solidFill>
                  <a:schemeClr val="tx1"/>
                </a:solidFill>
                <a:effectLst/>
                <a:latin typeface="+mn-lt"/>
                <a:ea typeface="+mn-ea"/>
                <a:cs typeface="+mn-cs"/>
              </a:rPr>
              <a:t>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thai</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xảy ra với tỉ lệ 1/1.400 phụ nữ mang thai. Chẩn đoán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phụ nữ mang thai là một thử thách vì các biểu hiện chán ăn, nôn ói, đau bụng có thể là biểu hiện của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cũng có thể là các than phiền thường gặp trong thai kỳ bình thường. Mặt khác, điểm đau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thay đổi do ruột thừa bị đẩy lên cao và ra ngoài trong quá trình phát triển của thai.</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Trong </a:t>
            </a:r>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thai 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nên khám bệnh nhân ở tư thế nằm nghiêng trái hoặc tìm d</a:t>
            </a:r>
            <a:r>
              <a:rPr lang="en-US" sz="1200" kern="1200" dirty="0" err="1">
                <a:solidFill>
                  <a:schemeClr val="tx1"/>
                </a:solidFill>
                <a:effectLst/>
                <a:latin typeface="+mn-lt"/>
                <a:ea typeface="+mn-ea"/>
                <a:cs typeface="+mn-cs"/>
              </a:rPr>
              <a:t>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phân biệt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trong thai kỳ không chỉ bao gồm các bệnh lý thường gặp ở phụ nữ không mang thai mà còn có các tình huống cấp cứu sản khoa như: thai ngoài tử cung,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chorioamnionitis</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dọa sinh non, </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r>
              <a:rPr lang="vi-VN" sz="1200" b="1" kern="1200" dirty="0">
                <a:solidFill>
                  <a:schemeClr val="tx1"/>
                </a:solidFill>
                <a:effectLst/>
                <a:latin typeface="+mn-lt"/>
                <a:ea typeface="+mn-ea"/>
                <a:cs typeface="+mn-cs"/>
              </a:rPr>
              <a:t>Suy giảm miễn dịch</a:t>
            </a: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có thể xảy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vi-VN" sz="1200" kern="1200" dirty="0">
                <a:solidFill>
                  <a:schemeClr val="tx1"/>
                </a:solidFill>
                <a:effectLst/>
                <a:latin typeface="+mn-lt"/>
                <a:ea typeface="+mn-ea"/>
                <a:cs typeface="+mn-cs"/>
              </a:rPr>
              <a:t> bệnh nhân suy giảm miễn dịch như bệnh nhân ghép tạng, đang hóa trị, mắc bệnh ác tính về máu hoặc </a:t>
            </a:r>
            <a:r>
              <a:rPr lang="en-US"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hội chứng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vi-VN" sz="1200" kern="1200" dirty="0">
                <a:solidFill>
                  <a:schemeClr val="tx1"/>
                </a:solidFill>
                <a:effectLst/>
                <a:latin typeface="+mn-lt"/>
                <a:ea typeface="+mn-ea"/>
                <a:cs typeface="+mn-cs"/>
              </a:rPr>
              <a:t> mắc phải (AIDS)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là một thách thức 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t</a:t>
            </a:r>
            <a:r>
              <a:rPr lang="vi-VN" sz="1200" kern="1200" dirty="0">
                <a:solidFill>
                  <a:schemeClr val="tx1"/>
                </a:solidFill>
                <a:effectLst/>
                <a:latin typeface="+mn-lt"/>
                <a:ea typeface="+mn-ea"/>
                <a:cs typeface="+mn-cs"/>
              </a:rPr>
              <a:t>riệu chứng đau bụng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ó thể do nhiều nguyên nhân nội và ngoại khoa bao gồm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viêm gan, viêm tụy (do thuốc hoặc do nhiễm CMV), viêm túi mật không do sỏi, nhiễm trùng cơ hội trong ổ bụng (CMV,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ao), bệnh ác tính thứ phát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ymphoma, Kaposi’s sarcoma), thương hàn….Mặt khác, sốt và 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ác phương tiện chẩn đoán hình ảnh,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vi-VN" sz="1200" kern="1200" dirty="0">
                <a:solidFill>
                  <a:schemeClr val="tx1"/>
                </a:solidFill>
                <a:effectLst/>
                <a:latin typeface="+mn-lt"/>
                <a:ea typeface="+mn-ea"/>
                <a:cs typeface="+mn-cs"/>
              </a:rPr>
              <a:t>bụng có thể giúp ích cho chẩn đoán.</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25</a:t>
            </a:fld>
            <a:endParaRPr lang="en-VN"/>
          </a:p>
        </p:txBody>
      </p:sp>
    </p:spTree>
    <p:extLst>
      <p:ext uri="{BB962C8B-B14F-4D97-AF65-F5344CB8AC3E}">
        <p14:creationId xmlns:p14="http://schemas.microsoft.com/office/powerpoint/2010/main" val="1061353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24-48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Sau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1),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non) bao </a:t>
            </a:r>
            <a:r>
              <a:rPr lang="en-US" sz="1200" kern="1200" dirty="0" err="1">
                <a:solidFill>
                  <a:schemeClr val="tx1"/>
                </a:solidFill>
                <a:effectLst/>
                <a:latin typeface="+mn-lt"/>
                <a:ea typeface="+mn-ea"/>
                <a:cs typeface="+mn-cs"/>
              </a:rPr>
              <a:t>bọc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vi-VN" sz="1200" kern="1200" dirty="0">
                <a:solidFill>
                  <a:schemeClr val="tx1"/>
                </a:solidFill>
                <a:effectLst/>
                <a:latin typeface="+mn-lt"/>
                <a:ea typeface="+mn-ea"/>
                <a:cs typeface="+mn-cs"/>
              </a:rPr>
              <a:t> 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vi-VN" sz="1200" kern="1200" dirty="0">
                <a:solidFill>
                  <a:schemeClr val="tx1"/>
                </a:solidFill>
                <a:effectLst/>
                <a:latin typeface="+mn-lt"/>
                <a:ea typeface="+mn-ea"/>
                <a:cs typeface="+mn-cs"/>
              </a:rPr>
              <a:t>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một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bị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lao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Áp xe ruột thừa </a:t>
            </a:r>
            <a:endParaRPr lang="en-US" sz="1400" b="1" i="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26</a:t>
            </a:fld>
            <a:endParaRPr lang="en-VN"/>
          </a:p>
        </p:txBody>
      </p:sp>
    </p:spTree>
    <p:extLst>
      <p:ext uri="{BB962C8B-B14F-4D97-AF65-F5344CB8AC3E}">
        <p14:creationId xmlns:p14="http://schemas.microsoft.com/office/powerpoint/2010/main" val="381238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càng </a:t>
            </a:r>
            <a:r>
              <a:rPr lang="en-US" sz="1200" kern="1200" dirty="0" err="1">
                <a:solidFill>
                  <a:schemeClr val="tx1"/>
                </a:solidFill>
                <a:effectLst/>
                <a:latin typeface="+mn-lt"/>
                <a:ea typeface="+mn-ea"/>
                <a:cs typeface="+mn-cs"/>
              </a:rPr>
              <a:t>sớm</a:t>
            </a:r>
            <a:r>
              <a:rPr lang="vi-VN" sz="1200" kern="1200" dirty="0">
                <a:solidFill>
                  <a:schemeClr val="tx1"/>
                </a:solidFill>
                <a:effectLst/>
                <a:latin typeface="+mn-lt"/>
                <a:ea typeface="+mn-ea"/>
                <a:cs typeface="+mn-cs"/>
              </a:rPr>
              <a:t> càng 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p>
          <a:p>
            <a:r>
              <a:rPr lang="vi-VN"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việc hồi sức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trước mổ giúp an toàn cho cuộc mổ, bao gồm bù nước – điện giải và kháng sinh điều trị. Trong trường hợp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chỉ cần dùng 1 liều kháng sinh dự phòng trước khi bắt đầu phẫu thuật. Trong trường hợp viêm phúc mạc do viêm ruột thừa vỡ, sau khi cắt ruột thừa phải làm sạch xoang phúc mạc, dẫn lưu ổ bụng khi cần 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kháng sinh ít nhất </a:t>
            </a:r>
            <a:r>
              <a:rPr lang="en-US" sz="1200" kern="1200" dirty="0">
                <a:solidFill>
                  <a:schemeClr val="tx1"/>
                </a:solidFill>
                <a:effectLst/>
                <a:latin typeface="+mn-lt"/>
                <a:ea typeface="+mn-ea"/>
                <a:cs typeface="+mn-cs"/>
              </a:rPr>
              <a:t>4-7</a:t>
            </a:r>
            <a:r>
              <a:rPr lang="vi-VN" sz="1200" kern="1200" dirty="0">
                <a:solidFill>
                  <a:schemeClr val="tx1"/>
                </a:solidFill>
                <a:effectLst/>
                <a:latin typeface="+mn-lt"/>
                <a:ea typeface="+mn-ea"/>
                <a:cs typeface="+mn-cs"/>
              </a:rPr>
              <a:t> ngày sau phẫu thuật</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ựa chọn kháng sinh điều trị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 vi trùng gram âm và vi trùng kỵ khí đường ruột.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cắt ruột thừa </a:t>
            </a:r>
            <a:r>
              <a:rPr lang="en-US" sz="1200" kern="1200" dirty="0">
                <a:solidFill>
                  <a:schemeClr val="tx1"/>
                </a:solidFill>
                <a:effectLst/>
                <a:latin typeface="+mn-lt"/>
                <a:ea typeface="+mn-ea"/>
                <a:cs typeface="+mn-cs"/>
              </a:rPr>
              <a:t>qua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p>
          <a:p>
            <a:pPr lvl="1"/>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Xu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 4cm: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&gt; 4-6cm: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 7cm,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đòi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Đám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dính </a:t>
            </a:r>
            <a:r>
              <a:rPr lang="en-US" sz="1200" kern="1200" dirty="0" err="1">
                <a:solidFill>
                  <a:schemeClr val="tx1"/>
                </a:solidFill>
                <a:effectLst/>
                <a:latin typeface="+mn-lt"/>
                <a:ea typeface="+mn-ea"/>
                <a:cs typeface="+mn-cs"/>
              </a:rPr>
              <a:t>bết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(88-95%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6-12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7-15%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28</a:t>
            </a:fld>
            <a:endParaRPr lang="en-VN"/>
          </a:p>
        </p:txBody>
      </p:sp>
    </p:spTree>
    <p:extLst>
      <p:ext uri="{BB962C8B-B14F-4D97-AF65-F5344CB8AC3E}">
        <p14:creationId xmlns:p14="http://schemas.microsoft.com/office/powerpoint/2010/main" val="101351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Viêm ruột thừa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bụng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7-8%.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5,7-50/100.000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10-30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a:t>
            </a:r>
            <a:r>
              <a:rPr lang="vi-VN"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biểu hiện lâm sàng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rất đa 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Mặc dù đã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kỹ thuật chẩn đoán hình ảnh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trong thời gian gần đây,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viêm ruột thừa vẫn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mức 15,3%, tương đương với tỉ lệ chẩn đoán trễ, mổ khi ruột thừa đã vỡ</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ở nữ cao hơn ở nam (22,2% so với 9,3%).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Khi</a:t>
            </a:r>
            <a:r>
              <a:rPr lang="vi-VN" sz="1200" kern="1200" dirty="0">
                <a:solidFill>
                  <a:schemeClr val="tx1"/>
                </a:solidFill>
                <a:effectLst/>
                <a:latin typeface="+mn-lt"/>
                <a:ea typeface="+mn-ea"/>
                <a:cs typeface="+mn-cs"/>
              </a:rPr>
              <a:t> được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có tỉ lệ tử vong rất thấp (0,1-0,2%)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đã có biến chứng, tỉ lệ tử vong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lên đến 10-20% và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tắc ruột do dính sau 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3</a:t>
            </a:fld>
            <a:endParaRPr lang="en-VN"/>
          </a:p>
        </p:txBody>
      </p:sp>
    </p:spTree>
    <p:extLst>
      <p:ext uri="{BB962C8B-B14F-4D97-AF65-F5344CB8AC3E}">
        <p14:creationId xmlns:p14="http://schemas.microsoft.com/office/powerpoint/2010/main" val="3811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Nhắc lại về phôi thai học, từ tuần lễ thứ </a:t>
            </a:r>
            <a:r>
              <a:rPr lang="en-US" sz="1200" kern="1200" dirty="0">
                <a:solidFill>
                  <a:schemeClr val="tx1"/>
                </a:solidFill>
                <a:effectLst/>
                <a:latin typeface="+mn-lt"/>
                <a:ea typeface="+mn-ea"/>
                <a:cs typeface="+mn-cs"/>
              </a:rPr>
              <a:t>6</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vi-VN" sz="1200" kern="1200" dirty="0">
                <a:solidFill>
                  <a:schemeClr val="tx1"/>
                </a:solidFill>
                <a:effectLst/>
                <a:latin typeface="+mn-lt"/>
                <a:ea typeface="+mn-ea"/>
                <a:cs typeface="+mn-cs"/>
              </a:rPr>
              <a:t> bắt đầu được hình thành như là phần trồi ra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vi-VN" sz="1200" kern="1200" dirty="0">
                <a:solidFill>
                  <a:schemeClr val="tx1"/>
                </a:solidFill>
                <a:effectLst/>
                <a:latin typeface="+mn-lt"/>
                <a:ea typeface="+mn-ea"/>
                <a:cs typeface="+mn-cs"/>
              </a:rPr>
              <a:t>. Trong quá trình phát triển của thai nhi và những năm đầu sau sinh, manh tràng phát triển nhanh hơn ruột thừa. Do đó, ruột thừa dần nằm lệch vào giữa so với đáy manh tràng, về phía van hồi manh tràng.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Về giải phẫu học, ba d</a:t>
            </a:r>
            <a:r>
              <a:rPr lang="en-US" sz="1200" kern="1200" dirty="0" err="1">
                <a:solidFill>
                  <a:schemeClr val="tx1"/>
                </a:solidFill>
                <a:effectLst/>
                <a:latin typeface="+mn-lt"/>
                <a:ea typeface="+mn-ea"/>
                <a:cs typeface="+mn-cs"/>
              </a:rPr>
              <a: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vi-VN" sz="1200" kern="1200" dirty="0">
                <a:solidFill>
                  <a:schemeClr val="tx1"/>
                </a:solidFill>
                <a:effectLst/>
                <a:latin typeface="+mn-lt"/>
                <a:ea typeface="+mn-ea"/>
                <a:cs typeface="+mn-cs"/>
              </a:rPr>
              <a:t> của đại tràng hội tụ tại đáy manh tràng, tạo nên lớp cơ dọc duy nhất của ruột thừa</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Đây là mốc giải phẫu chắn chắc nhất để tìm gốc ruột thừa.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immunoglobulins </a:t>
            </a:r>
            <a:r>
              <a:rPr lang="en-US" sz="1200" kern="1200" dirty="0" err="1">
                <a:solidFill>
                  <a:schemeClr val="tx1"/>
                </a:solidFill>
                <a:effectLst/>
                <a:latin typeface="+mn-lt"/>
                <a:ea typeface="+mn-ea"/>
                <a:cs typeface="+mn-cs"/>
              </a:rPr>
              <a:t>típ</a:t>
            </a:r>
            <a:r>
              <a:rPr lang="en-US" sz="1200" kern="1200" dirty="0">
                <a:solidFill>
                  <a:schemeClr val="tx1"/>
                </a:solidFill>
                <a:effectLst/>
                <a:latin typeface="+mn-lt"/>
                <a:ea typeface="+mn-ea"/>
                <a:cs typeface="+mn-cs"/>
              </a:rPr>
              <a:t> A (IgA)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men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p>
          <a:p>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thích</a:t>
            </a:r>
            <a:r>
              <a:rPr lang="en-US" dirty="0"/>
              <a:t> </a:t>
            </a:r>
            <a:r>
              <a:rPr lang="en-US" dirty="0" err="1"/>
              <a:t>được</a:t>
            </a:r>
            <a:r>
              <a:rPr lang="en-US" dirty="0"/>
              <a:t> </a:t>
            </a:r>
            <a:r>
              <a:rPr lang="en-US" dirty="0" err="1"/>
              <a:t>lý</a:t>
            </a:r>
            <a:r>
              <a:rPr lang="en-US" dirty="0"/>
              <a:t> do </a:t>
            </a:r>
            <a:r>
              <a:rPr lang="en-US" dirty="0" err="1"/>
              <a:t>tại</a:t>
            </a:r>
            <a:r>
              <a:rPr lang="en-US" dirty="0"/>
              <a:t> </a:t>
            </a:r>
            <a:r>
              <a:rPr lang="en-US" dirty="0" err="1"/>
              <a:t>sao</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viêm</a:t>
            </a:r>
            <a:r>
              <a:rPr lang="en-US" dirty="0"/>
              <a:t> </a:t>
            </a:r>
            <a:r>
              <a:rPr lang="en-US" dirty="0" err="1"/>
              <a:t>đại</a:t>
            </a:r>
            <a:r>
              <a:rPr lang="en-US" dirty="0"/>
              <a:t> </a:t>
            </a:r>
            <a:r>
              <a:rPr lang="en-US" dirty="0" err="1"/>
              <a:t>tràng</a:t>
            </a:r>
            <a:r>
              <a:rPr lang="en-US" dirty="0"/>
              <a:t> </a:t>
            </a:r>
            <a:r>
              <a:rPr lang="en-US" dirty="0" err="1"/>
              <a:t>sau</a:t>
            </a:r>
            <a:r>
              <a:rPr lang="en-US" dirty="0"/>
              <a:t> </a:t>
            </a:r>
            <a:r>
              <a:rPr lang="en-US" dirty="0" err="1"/>
              <a:t>khi</a:t>
            </a:r>
            <a:r>
              <a:rPr lang="en-US" dirty="0"/>
              <a:t> </a:t>
            </a:r>
            <a:r>
              <a:rPr lang="en-US" dirty="0" err="1"/>
              <a:t>mổ</a:t>
            </a:r>
            <a:r>
              <a:rPr lang="en-US" dirty="0"/>
              <a:t> </a:t>
            </a:r>
            <a:r>
              <a:rPr lang="en-US" dirty="0" err="1"/>
              <a:t>cắt</a:t>
            </a:r>
            <a:r>
              <a:rPr lang="en-US" dirty="0"/>
              <a:t> </a:t>
            </a:r>
            <a:r>
              <a:rPr lang="en-US" dirty="0" err="1"/>
              <a:t>ruột</a:t>
            </a:r>
            <a:r>
              <a:rPr lang="en-US" dirty="0"/>
              <a:t> </a:t>
            </a:r>
            <a:r>
              <a:rPr lang="en-US" dirty="0" err="1"/>
              <a:t>thừa</a:t>
            </a:r>
            <a:r>
              <a:rPr lang="en-US" dirty="0"/>
              <a:t> </a:t>
            </a:r>
            <a:r>
              <a:rPr lang="en-US" dirty="0" err="1"/>
              <a:t>theo</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một</a:t>
            </a:r>
            <a:r>
              <a:rPr lang="en-US" dirty="0"/>
              <a:t> </a:t>
            </a:r>
            <a:r>
              <a:rPr lang="en-US" dirty="0" err="1"/>
              <a:t>số</a:t>
            </a:r>
            <a:r>
              <a:rPr lang="en-US" dirty="0"/>
              <a:t> </a:t>
            </a:r>
            <a:r>
              <a:rPr lang="en-US" dirty="0" err="1"/>
              <a:t>tài</a:t>
            </a:r>
            <a:r>
              <a:rPr lang="en-US" dirty="0"/>
              <a:t> lieu </a:t>
            </a:r>
            <a:r>
              <a:rPr lang="en-US" dirty="0" err="1"/>
              <a:t>về</a:t>
            </a:r>
            <a:r>
              <a:rPr lang="en-US" dirty="0"/>
              <a:t> Y </a:t>
            </a:r>
            <a:r>
              <a:rPr lang="en-US" dirty="0" err="1"/>
              <a:t>học</a:t>
            </a:r>
            <a:r>
              <a:rPr lang="en-US" dirty="0"/>
              <a:t> </a:t>
            </a:r>
            <a:r>
              <a:rPr lang="en-US" dirty="0" err="1"/>
              <a:t>chứng</a:t>
            </a:r>
            <a:r>
              <a:rPr lang="en-US" dirty="0"/>
              <a:t> </a:t>
            </a:r>
            <a:r>
              <a:rPr lang="en-US" dirty="0" err="1"/>
              <a:t>cứ</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4</a:t>
            </a:fld>
            <a:endParaRPr lang="en-VN"/>
          </a:p>
        </p:txBody>
      </p:sp>
    </p:spTree>
    <p:extLst>
      <p:ext uri="{BB962C8B-B14F-4D97-AF65-F5344CB8AC3E}">
        <p14:creationId xmlns:p14="http://schemas.microsoft.com/office/powerpoint/2010/main" val="78802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Hình vẽ trên đây minh hoạ vị trí giải phẫu đa dạng của RT:  trong khi gốc ruột thừa luôn cố định ở đáy manh tràng, đ</a:t>
            </a:r>
            <a:r>
              <a:rPr lang="en-US" sz="1200" kern="1200" dirty="0" err="1">
                <a:solidFill>
                  <a:schemeClr val="tx1"/>
                </a:solidFill>
                <a:effectLst/>
                <a:latin typeface="+mn-lt"/>
                <a:ea typeface="+mn-ea"/>
                <a:cs typeface="+mn-cs"/>
              </a:rPr>
              <a:t>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tự do của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360</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gốc, làm cho ruột thừa có nhiều vị trí khác nhau so với manh 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sườn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tang.  </a:t>
            </a:r>
            <a:r>
              <a:rPr lang="vi-VN" sz="1200" kern="1200" dirty="0">
                <a:solidFill>
                  <a:schemeClr val="tx1"/>
                </a:solidFill>
                <a:effectLst/>
                <a:latin typeface="+mn-lt"/>
                <a:ea typeface="+mn-ea"/>
                <a:cs typeface="+mn-cs"/>
              </a:rPr>
              <a:t>Do vậy, ruột thừa có nhiều vị trí khác nhau trong ổ bụng, biểu hiện lâm sàng của bệnh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rất đa dạng,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nhiều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bệnh</a:t>
            </a:r>
            <a:r>
              <a:rPr lang="en-US" sz="1200" kern="1200" dirty="0">
                <a:solidFill>
                  <a:schemeClr val="tx1"/>
                </a:solidFill>
                <a:effectLst/>
                <a:latin typeface="+mn-lt"/>
                <a:ea typeface="+mn-ea"/>
                <a:cs typeface="+mn-cs"/>
              </a:rPr>
              <a: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5</a:t>
            </a:fld>
            <a:endParaRPr lang="en-VN"/>
          </a:p>
        </p:txBody>
      </p:sp>
    </p:spTree>
    <p:extLst>
      <p:ext uri="{BB962C8B-B14F-4D97-AF65-F5344CB8AC3E}">
        <p14:creationId xmlns:p14="http://schemas.microsoft.com/office/powerpoint/2010/main" val="315112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Tắc nghẽn lòng ruột thừa được xem cơ chế sinh bệnh 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Lòng ruột thừa có thể bị tắc 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vi-VN" sz="1200" kern="1200" dirty="0">
                <a:solidFill>
                  <a:schemeClr val="tx1"/>
                </a:solidFill>
                <a:effectLst/>
                <a:latin typeface="+mn-lt"/>
                <a:ea typeface="+mn-ea"/>
                <a:cs typeface="+mn-cs"/>
              </a:rPr>
              <a:t> sỏi phân,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dị vật </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từ thức ăn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cây</a:t>
            </a:r>
            <a:r>
              <a:rPr lang="vi-VN" sz="1200" kern="1200" dirty="0">
                <a:solidFill>
                  <a:schemeClr val="tx1"/>
                </a:solidFill>
                <a:effectLst/>
                <a:latin typeface="+mn-lt"/>
                <a:ea typeface="+mn-ea"/>
                <a:cs typeface="+mn-cs"/>
              </a:rPr>
              <a:t>, sợi rau..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ký sinh trùng, khối u hoặc khối hạch phì đại. Tắc nghẽn lòng ruột thừa gây nên tình trạng ứ đọng dịch, làm áp lực trong lòng ruột thừa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50-65mmHg.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ồng thời, </a:t>
            </a:r>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 khuẩn trong lòng ruột thừa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ôxy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uối cùng đưa đến tình trạng hoại tử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(obstructive appendicitis)  </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(phlegmonous appendix)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(gangrenous appendix).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thương tổn viêm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q</a:t>
            </a:r>
            <a:r>
              <a:rPr lang="vi-VN" sz="1200" kern="1200" dirty="0">
                <a:solidFill>
                  <a:schemeClr val="tx1"/>
                </a:solidFill>
                <a:effectLst/>
                <a:latin typeface="+mn-lt"/>
                <a:ea typeface="+mn-ea"/>
                <a:cs typeface="+mn-cs"/>
              </a:rPr>
              <a:t>uá trình viêm lan xuyên thành đến lớp cơ và lớp thanh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ruột thừa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phù nề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tắc các nhánh tận của động mạch ruột thừa, đưa đến tình trạng thiếu máu nuôi và hoại tử ruột 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xuất tiết</a:t>
            </a:r>
            <a:r>
              <a:rPr lang="en-US" sz="1200" kern="1200" dirty="0">
                <a:solidFill>
                  <a:schemeClr val="tx1"/>
                </a:solidFill>
                <a:effectLst/>
                <a:latin typeface="+mn-lt"/>
                <a:ea typeface="+mn-ea"/>
                <a:cs typeface="+mn-cs"/>
              </a:rPr>
              <a:t> (catarrhal appendicitis) hay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(nonobstructive appendicitis) </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6</a:t>
            </a:fld>
            <a:endParaRPr lang="en-VN"/>
          </a:p>
        </p:txBody>
      </p:sp>
    </p:spTree>
    <p:extLst>
      <p:ext uri="{BB962C8B-B14F-4D97-AF65-F5344CB8AC3E}">
        <p14:creationId xmlns:p14="http://schemas.microsoft.com/office/powerpoint/2010/main" val="266695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1" kern="1200" dirty="0">
                <a:solidFill>
                  <a:schemeClr val="tx1"/>
                </a:solidFill>
                <a:effectLst/>
                <a:latin typeface="+mn-lt"/>
                <a:ea typeface="+mn-ea"/>
                <a:cs typeface="+mn-cs"/>
              </a:rPr>
              <a:t>Các triệu chứng giúp chẩn đoán VRT cấp thể điển hình</a:t>
            </a:r>
          </a:p>
          <a:p>
            <a:r>
              <a:rPr lang="vi-VN" sz="1200" b="1" i="1" kern="1200" dirty="0">
                <a:solidFill>
                  <a:schemeClr val="tx1"/>
                </a:solidFill>
                <a:effectLst/>
                <a:latin typeface="+mn-lt"/>
                <a:ea typeface="+mn-ea"/>
                <a:cs typeface="+mn-cs"/>
              </a:rPr>
              <a:t>Nhóm TCCN</a:t>
            </a:r>
          </a:p>
          <a:p>
            <a:r>
              <a:rPr lang="vi-VN" sz="1200" b="1" i="1" kern="1200" dirty="0">
                <a:solidFill>
                  <a:schemeClr val="tx1"/>
                </a:solidFill>
                <a:effectLst/>
                <a:latin typeface="+mn-lt"/>
                <a:ea typeface="+mn-ea"/>
                <a:cs typeface="+mn-cs"/>
              </a:rPr>
              <a:t>1.Đ</a:t>
            </a:r>
            <a:r>
              <a:rPr lang="en-US" sz="1200" b="1" i="1" kern="1200" dirty="0">
                <a:solidFill>
                  <a:schemeClr val="tx1"/>
                </a:solidFill>
                <a:effectLst/>
                <a:latin typeface="+mn-lt"/>
                <a:ea typeface="+mn-ea"/>
                <a:cs typeface="+mn-cs"/>
              </a:rPr>
              <a:t>au </a:t>
            </a:r>
            <a:r>
              <a:rPr lang="en-US" sz="1200" b="1" i="1" kern="1200" dirty="0" err="1">
                <a:solidFill>
                  <a:schemeClr val="tx1"/>
                </a:solidFill>
                <a:effectLst/>
                <a:latin typeface="+mn-lt"/>
                <a:ea typeface="+mn-ea"/>
                <a:cs typeface="+mn-cs"/>
              </a:rPr>
              <a:t>bụng</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(&gt;95%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Thường chỉ đau âm ỉ, ít khi đau dữ dội hay đau thành cơn. S</a:t>
            </a:r>
            <a:r>
              <a:rPr lang="en-US" sz="1200" kern="1200" dirty="0">
                <a:solidFill>
                  <a:schemeClr val="tx1"/>
                </a:solidFill>
                <a:effectLst/>
                <a:latin typeface="+mn-lt"/>
                <a:ea typeface="+mn-ea"/>
                <a:cs typeface="+mn-cs"/>
              </a:rPr>
              <a:t>au 6-12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với mức độ tăng dần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Kiểu đau di chuyển này là triệu chứng đáng tin cậy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Trong các trường hợp ruột thừa ở vị trí giải phẫu bất thường,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cảm nhận đau ở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vị trí khác nh</a:t>
            </a:r>
            <a:r>
              <a:rPr lang="en-US" sz="1200" kern="1200" dirty="0" err="1">
                <a:solidFill>
                  <a:schemeClr val="tx1"/>
                </a:solidFill>
                <a:effectLst/>
                <a:latin typeface="+mn-lt"/>
                <a:ea typeface="+mn-ea"/>
                <a:cs typeface="+mn-cs"/>
              </a:rPr>
              <a:t>ư</a:t>
            </a:r>
            <a:r>
              <a:rPr lang="vi-VN" sz="1200" kern="1200" dirty="0">
                <a:solidFill>
                  <a:schemeClr val="tx1"/>
                </a:solidFill>
                <a:effectLst/>
                <a:latin typeface="+mn-lt"/>
                <a:ea typeface="+mn-ea"/>
                <a:cs typeface="+mn-cs"/>
              </a:rPr>
              <a:t>: đau hông lưng (ruột thừa sau manh tràng), đau hạ vị (ruột thừa ở tiểu khung), đau hạ sườn phải (ruột thừa dưới gan).  </a:t>
            </a:r>
            <a:endParaRPr lang="en-US" sz="1200" kern="1200" dirty="0">
              <a:solidFill>
                <a:schemeClr val="tx1"/>
              </a:solidFill>
              <a:effectLst/>
              <a:latin typeface="+mn-lt"/>
              <a:ea typeface="+mn-ea"/>
              <a:cs typeface="+mn-cs"/>
            </a:endParaRPr>
          </a:p>
          <a:p>
            <a:r>
              <a:rPr lang="vi-VN" sz="1200" b="1" i="1" kern="1200" dirty="0">
                <a:solidFill>
                  <a:schemeClr val="tx1"/>
                </a:solidFill>
                <a:effectLst/>
                <a:latin typeface="+mn-lt"/>
                <a:ea typeface="+mn-ea"/>
                <a:cs typeface="+mn-cs"/>
              </a:rPr>
              <a:t>2.Rối loạn tiêu hóa</a:t>
            </a:r>
            <a:r>
              <a:rPr lang="vi-VN" sz="1200" kern="1200" dirty="0">
                <a:solidFill>
                  <a:schemeClr val="tx1"/>
                </a:solidFill>
                <a:effectLst/>
                <a:latin typeface="+mn-lt"/>
                <a:ea typeface="+mn-ea"/>
                <a:cs typeface="+mn-cs"/>
              </a:rPr>
              <a:t>: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miệng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t>
            </a:r>
            <a:r>
              <a:rPr lang="vi-VN" sz="1200" kern="1200" dirty="0">
                <a:solidFill>
                  <a:schemeClr val="tx1"/>
                </a:solidFill>
                <a:effectLst/>
                <a:latin typeface="+mn-lt"/>
                <a:ea typeface="+mn-ea"/>
                <a:cs typeface="+mn-cs"/>
              </a:rPr>
              <a:t>ông điển hình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(&gt;90%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60-80</a:t>
            </a:r>
            <a:r>
              <a:rPr lang="vi-VN" sz="1200" kern="1200" dirty="0">
                <a:solidFill>
                  <a:schemeClr val="tx1"/>
                </a:solidFill>
                <a:effectLst/>
                <a:latin typeface="+mn-lt"/>
                <a:ea typeface="+mn-ea"/>
                <a:cs typeface="+mn-cs"/>
              </a:rPr>
              <a:t>% các trường hợp, xuất hiện sau đau bụng, thường là nôn khan, chỉ thoáng qua 1-2 lần.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trẻ em,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biểu hiện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thể nhiễm độc</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3.Sốt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Trình tự xuất hiện các triệu chứng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có vai trò trong chẩn đoán phân biệt bệnh. </a:t>
            </a:r>
            <a:r>
              <a:rPr lang="en-US" sz="1200" kern="1200" dirty="0">
                <a:solidFill>
                  <a:schemeClr val="tx1"/>
                </a:solidFill>
                <a:effectLst/>
                <a:latin typeface="+mn-lt"/>
                <a:ea typeface="+mn-ea"/>
                <a:cs typeface="+mn-cs"/>
              </a:rPr>
              <a:t>Murphy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Murphy);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8</a:t>
            </a:fld>
            <a:endParaRPr lang="en-VN"/>
          </a:p>
        </p:txBody>
      </p:sp>
    </p:spTree>
    <p:extLst>
      <p:ext uri="{BB962C8B-B14F-4D97-AF65-F5344CB8AC3E}">
        <p14:creationId xmlns:p14="http://schemas.microsoft.com/office/powerpoint/2010/main" val="38161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TCTT khi thăm khám bệnh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(tenderness)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McBurney, </a:t>
            </a:r>
            <a:r>
              <a:rPr lang="en-US" sz="1200" kern="1200" dirty="0" err="1">
                <a:solidFill>
                  <a:schemeClr val="tx1"/>
                </a:solidFill>
                <a:effectLst/>
                <a:latin typeface="+mn-lt"/>
                <a:ea typeface="+mn-ea"/>
                <a:cs typeface="+mn-cs"/>
              </a:rPr>
              <a:t>Lanz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vi-VN" sz="1200" kern="1200" dirty="0">
                <a:solidFill>
                  <a:schemeClr val="tx1"/>
                </a:solidFill>
                <a:effectLst/>
                <a:latin typeface="+mn-lt"/>
                <a:ea typeface="+mn-ea"/>
                <a:cs typeface="+mn-cs"/>
              </a:rPr>
              <a:t>vị trí giải phẫu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khác nhau nên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có điểm đau cố định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 mọi trường hợp.</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Khi quá trình viêm lan tới thanh mạc ruột thừa và phúc mạc thành, khám bụng sẽ phát hiện các dấu hiệu của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phúc mạc. Phản ứng dội </a:t>
            </a:r>
            <a:r>
              <a:rPr lang="en-US" sz="1200" kern="1200" dirty="0">
                <a:solidFill>
                  <a:schemeClr val="tx1"/>
                </a:solidFill>
                <a:effectLst/>
                <a:latin typeface="+mn-lt"/>
                <a:ea typeface="+mn-ea"/>
                <a:cs typeface="+mn-cs"/>
              </a:rPr>
              <a:t>(rebound tenderness) </a:t>
            </a:r>
            <a:r>
              <a:rPr lang="vi-VN" sz="1200" kern="1200" dirty="0">
                <a:solidFill>
                  <a:schemeClr val="tx1"/>
                </a:solidFill>
                <a:effectLst/>
                <a:latin typeface="+mn-lt"/>
                <a:ea typeface="+mn-ea"/>
                <a:cs typeface="+mn-cs"/>
              </a:rPr>
              <a:t>là dấu hiệu sớm, chứng tỏ đã có tình trạng kích thích phúc mạc khu 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vi-VN" sz="1200" kern="1200" dirty="0">
                <a:solidFill>
                  <a:schemeClr val="tx1"/>
                </a:solidFill>
                <a:effectLst/>
                <a:latin typeface="+mn-lt"/>
                <a:ea typeface="+mn-ea"/>
                <a:cs typeface="+mn-cs"/>
              </a:rPr>
              <a:t>. Tìm phản ứng dội trực tiếp khi ấn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ngay trên một vị trí tại bụng dưới bên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Blumberg)</a:t>
            </a:r>
            <a:r>
              <a:rPr lang="vi-VN" sz="1200" kern="1200" dirty="0">
                <a:solidFill>
                  <a:schemeClr val="tx1"/>
                </a:solidFill>
                <a:effectLst/>
                <a:latin typeface="+mn-lt"/>
                <a:ea typeface="+mn-ea"/>
                <a:cs typeface="+mn-cs"/>
              </a:rPr>
              <a:t>. Cũng có thể làm phản ứng dội gián tiếp bằng cách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ở hố chậu phải </a:t>
            </a:r>
            <a:r>
              <a:rPr lang="en-US" sz="1200" kern="1200" dirty="0">
                <a:solidFill>
                  <a:schemeClr val="tx1"/>
                </a:solidFill>
                <a:effectLst/>
                <a:latin typeface="+mn-lt"/>
                <a:ea typeface="+mn-ea"/>
                <a:cs typeface="+mn-cs"/>
              </a:rPr>
              <a:t>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ho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Dunphy) hay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Markle),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trụ</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cũng được xem như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phản ứng dội gián tiếp.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(guarding)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dirty="0">
                <a:effectLst/>
              </a:rPr>
              <a:t> </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nghiệm pháp thăm khám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giúp xác định rõ vị trí đau như: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nghiệm pháp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9</a:t>
            </a:fld>
            <a:endParaRPr lang="en-VN"/>
          </a:p>
        </p:txBody>
      </p:sp>
    </p:spTree>
    <p:extLst>
      <p:ext uri="{BB962C8B-B14F-4D97-AF65-F5344CB8AC3E}">
        <p14:creationId xmlns:p14="http://schemas.microsoft.com/office/powerpoint/2010/main" val="38958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VN" dirty="0"/>
              <a:t>ình vẽ trên nhắc lại sự đa dạng về vị trí giải phẫu của RT trong ổ bụng và so với manh tràng. </a:t>
            </a:r>
          </a:p>
        </p:txBody>
      </p:sp>
      <p:sp>
        <p:nvSpPr>
          <p:cNvPr id="4" name="Slide Number Placeholder 3"/>
          <p:cNvSpPr>
            <a:spLocks noGrp="1"/>
          </p:cNvSpPr>
          <p:nvPr>
            <p:ph type="sldNum" sz="quarter" idx="5"/>
          </p:nvPr>
        </p:nvSpPr>
        <p:spPr/>
        <p:txBody>
          <a:bodyPr/>
          <a:lstStyle/>
          <a:p>
            <a:fld id="{9AE66F77-094B-4B47-8472-2B93A43798D4}" type="slidenum">
              <a:rPr lang="en-VN" smtClean="0"/>
              <a:t>10</a:t>
            </a:fld>
            <a:endParaRPr lang="en-VN"/>
          </a:p>
        </p:txBody>
      </p:sp>
    </p:spTree>
    <p:extLst>
      <p:ext uri="{BB962C8B-B14F-4D97-AF65-F5344CB8AC3E}">
        <p14:creationId xmlns:p14="http://schemas.microsoft.com/office/powerpoint/2010/main" val="35166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phụ đề của Bản cái</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4174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68706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417810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521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95429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72375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97510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306455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1806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5421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2975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13F3D47-169F-4C0F-BD67-DAA8098FB5D6}" type="datetimeFigureOut">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28849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13F3D47-169F-4C0F-BD67-DAA8098FB5D6}" type="datetimeFigureOut">
              <a:rPr lang="en-US" smtClean="0"/>
              <a:t>8/31/2020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05728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28356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9496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7" name="Date Placeholder 4"/>
          <p:cNvSpPr>
            <a:spLocks noGrp="1"/>
          </p:cNvSpPr>
          <p:nvPr>
            <p:ph type="dt" sz="half" idx="10"/>
          </p:nvPr>
        </p:nvSpPr>
        <p:spPr/>
        <p:txBody>
          <a:bodyPr/>
          <a:lstStyle/>
          <a:p>
            <a:fld id="{913F3D47-169F-4C0F-BD67-DAA8098FB5D6}" type="datetimeFigureOut">
              <a:rPr lang="en-US" smtClean="0"/>
              <a:t>8/31/2020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84237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133155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3F3D47-169F-4C0F-BD67-DAA8098FB5D6}" type="datetimeFigureOut">
              <a:rPr lang="en-US" smtClean="0"/>
              <a:t>8/31/2020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7F6FE0-AFF0-421E-8B66-D14DBDAF80E3}" type="slidenum">
              <a:rPr lang="en-US" smtClean="0"/>
              <a:t>‹#›</a:t>
            </a:fld>
            <a:endParaRPr lang="en-US"/>
          </a:p>
        </p:txBody>
      </p:sp>
    </p:spTree>
    <p:extLst>
      <p:ext uri="{BB962C8B-B14F-4D97-AF65-F5344CB8AC3E}">
        <p14:creationId xmlns:p14="http://schemas.microsoft.com/office/powerpoint/2010/main" val="36289992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9.xml" /><Relationship Id="rId1" Type="http://schemas.openxmlformats.org/officeDocument/2006/relationships/slideLayout" Target="../slideLayouts/slideLayout4.xml" /><Relationship Id="rId4" Type="http://schemas.openxmlformats.org/officeDocument/2006/relationships/image" Target="../media/image10.jpg"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1.jp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5.xml" /><Relationship Id="rId1" Type="http://schemas.openxmlformats.org/officeDocument/2006/relationships/slideLayout" Target="../slideLayouts/slideLayout2.xml" /><Relationship Id="rId4" Type="http://schemas.openxmlformats.org/officeDocument/2006/relationships/image" Target="../media/image13.jpg" /></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6.xml"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8" Type="http://schemas.openxmlformats.org/officeDocument/2006/relationships/image" Target="../media/image14.jpg" /><Relationship Id="rId3" Type="http://schemas.openxmlformats.org/officeDocument/2006/relationships/image" Target="../media/image1.jpeg" /><Relationship Id="rId7" Type="http://schemas.openxmlformats.org/officeDocument/2006/relationships/image" Target="../media/image5.png" /><Relationship Id="rId2" Type="http://schemas.openxmlformats.org/officeDocument/2006/relationships/notesSlide" Target="../notesSlides/notesSlide17.xml" /><Relationship Id="rId1" Type="http://schemas.openxmlformats.org/officeDocument/2006/relationships/slideLayout" Target="../slideLayouts/slideLayout4.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2.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22.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8.xml" /><Relationship Id="rId1" Type="http://schemas.openxmlformats.org/officeDocument/2006/relationships/slideLayout" Target="../slideLayouts/slideLayout2.xml" /><Relationship Id="rId4" Type="http://schemas.openxmlformats.org/officeDocument/2006/relationships/image" Target="../media/image5.png" /></Relationships>
</file>

<file path=ppt/slides/_rels/slide23.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9.xml" /><Relationship Id="rId1" Type="http://schemas.openxmlformats.org/officeDocument/2006/relationships/slideLayout" Target="../slideLayouts/slideLayout2.xml" /><Relationship Id="rId5" Type="http://schemas.openxmlformats.org/officeDocument/2006/relationships/image" Target="../media/image16.jpeg" /><Relationship Id="rId4" Type="http://schemas.openxmlformats.org/officeDocument/2006/relationships/image" Target="../media/image15.jpeg"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21.xml" /><Relationship Id="rId1" Type="http://schemas.openxmlformats.org/officeDocument/2006/relationships/slideLayout" Target="../slideLayouts/slideLayout2.xml" /><Relationship Id="rId4" Type="http://schemas.openxmlformats.org/officeDocument/2006/relationships/image" Target="../media/image18.jpeg"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5.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21.jp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154955" y="228608"/>
            <a:ext cx="8825658" cy="3329581"/>
          </a:xfrm>
        </p:spPr>
        <p:txBody>
          <a:bodyPr/>
          <a:lstStyle/>
          <a:p>
            <a:r>
              <a:rPr lang="vi-VN" dirty="0"/>
              <a:t>VIÊM RUỘT THỪA</a:t>
            </a:r>
            <a:endParaRPr lang="en-US" dirty="0"/>
          </a:p>
        </p:txBody>
      </p:sp>
      <p:sp>
        <p:nvSpPr>
          <p:cNvPr id="3" name="Tiêu đề phụ 2"/>
          <p:cNvSpPr>
            <a:spLocks noGrp="1"/>
          </p:cNvSpPr>
          <p:nvPr>
            <p:ph type="subTitle" idx="1"/>
          </p:nvPr>
        </p:nvSpPr>
        <p:spPr>
          <a:xfrm>
            <a:off x="1154955" y="4431323"/>
            <a:ext cx="8825658" cy="1207477"/>
          </a:xfrm>
        </p:spPr>
        <p:txBody>
          <a:bodyPr>
            <a:normAutofit fontScale="92500" lnSpcReduction="10000"/>
          </a:bodyPr>
          <a:lstStyle/>
          <a:p>
            <a:pPr algn="r"/>
            <a:r>
              <a:rPr lang="vi-VN" dirty="0"/>
              <a:t>PGS.TS NGUYỄN VĂN HẢI</a:t>
            </a:r>
          </a:p>
          <a:p>
            <a:pPr algn="r"/>
            <a:r>
              <a:rPr lang="vi-VN" dirty="0"/>
              <a:t>T</a:t>
            </a:r>
            <a:r>
              <a:rPr lang="vi-VN" cap="none" dirty="0"/>
              <a:t>hS DƯƠNG BÁ LẬP</a:t>
            </a:r>
          </a:p>
          <a:p>
            <a:pPr algn="r"/>
            <a:r>
              <a:rPr lang="vi-VN" cap="none" dirty="0"/>
              <a:t>balapbvbd@ump.edu.vn</a:t>
            </a:r>
            <a:endParaRPr lang="en-US" dirty="0"/>
          </a:p>
        </p:txBody>
      </p:sp>
    </p:spTree>
    <p:extLst>
      <p:ext uri="{BB962C8B-B14F-4D97-AF65-F5344CB8AC3E}">
        <p14:creationId xmlns:p14="http://schemas.microsoft.com/office/powerpoint/2010/main" val="247893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endParaRPr lang="en-US" dirty="0">
              <a:latin typeface="Arial" panose="020B0604020202020204" pitchFamily="34" charset="0"/>
              <a:cs typeface="Arial" panose="020B0604020202020204" pitchFamily="34" charset="0"/>
            </a:endParaRPr>
          </a:p>
        </p:txBody>
      </p:sp>
      <p:pic>
        <p:nvPicPr>
          <p:cNvPr id="7" name="Picture 4" descr="GP manh tra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392702" y="2410465"/>
            <a:ext cx="2835096" cy="3208135"/>
          </a:xfrm>
        </p:spPr>
      </p:pic>
      <p:pic>
        <p:nvPicPr>
          <p:cNvPr id="10" name="Content Placeholder 9">
            <a:extLst>
              <a:ext uri="{FF2B5EF4-FFF2-40B4-BE49-F238E27FC236}">
                <a16:creationId xmlns:a16="http://schemas.microsoft.com/office/drawing/2014/main" id="{ED4AAF30-4379-584B-A4D6-DB99368788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54675" y="2084983"/>
            <a:ext cx="4395788" cy="4142184"/>
          </a:xfrm>
        </p:spPr>
      </p:pic>
    </p:spTree>
    <p:extLst>
      <p:ext uri="{BB962C8B-B14F-4D97-AF65-F5344CB8AC3E}">
        <p14:creationId xmlns:p14="http://schemas.microsoft.com/office/powerpoint/2010/main" val="229115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TOÀN THÂN</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SỐT: </a:t>
            </a:r>
            <a:br>
              <a:rPr lang="vi-VN" sz="2400" dirty="0"/>
            </a:br>
            <a:r>
              <a:rPr lang="vi-VN" sz="2400" dirty="0"/>
              <a:t>thường nhẹ, khoảng 37,5 </a:t>
            </a:r>
            <a:r>
              <a:rPr lang="vi-VN" sz="2400" baseline="30000" dirty="0"/>
              <a:t>0</a:t>
            </a:r>
            <a:r>
              <a:rPr lang="vi-VN" sz="2400" dirty="0"/>
              <a:t>C – 38 </a:t>
            </a:r>
            <a:r>
              <a:rPr lang="vi-VN" sz="2400" baseline="30000" dirty="0"/>
              <a:t>0</a:t>
            </a:r>
            <a:r>
              <a:rPr lang="vi-VN" sz="2400" dirty="0"/>
              <a:t>C,</a:t>
            </a:r>
            <a:br>
              <a:rPr lang="vi-VN" sz="2400" dirty="0"/>
            </a:br>
            <a:r>
              <a:rPr lang="vi-VN" sz="2400" dirty="0"/>
              <a:t>25-50% không sốt khi vào viện</a:t>
            </a:r>
            <a:br>
              <a:rPr lang="vi-VN" sz="2400" dirty="0"/>
            </a:br>
            <a:r>
              <a:rPr lang="vi-VN" sz="2400" dirty="0"/>
              <a:t>sốt cao &gt;39 </a:t>
            </a:r>
            <a:r>
              <a:rPr lang="vi-VN" sz="2400" baseline="30000" dirty="0"/>
              <a:t>0</a:t>
            </a:r>
            <a:r>
              <a:rPr lang="vi-VN" sz="2400" dirty="0"/>
              <a:t>C gợi ý VRT có biến chứng </a:t>
            </a:r>
          </a:p>
          <a:p>
            <a:endParaRPr lang="vi-VN" sz="2400" dirty="0"/>
          </a:p>
          <a:p>
            <a:r>
              <a:rPr lang="vi-VN" sz="2400" dirty="0"/>
              <a:t>Viêm phúc mạc RT hay VRT thể nhiễm độc</a:t>
            </a:r>
            <a:br>
              <a:rPr lang="vi-VN" sz="2400" dirty="0"/>
            </a:br>
            <a:r>
              <a:rPr lang="vi-VN" sz="2400" dirty="0"/>
              <a:t>môi khô, lưỡi dơ</a:t>
            </a:r>
            <a:br>
              <a:rPr lang="vi-VN" sz="2400" dirty="0"/>
            </a:br>
            <a:r>
              <a:rPr lang="vi-VN" sz="2400" dirty="0"/>
              <a:t>vẻ mặt nhiễm trùng</a:t>
            </a:r>
            <a:br>
              <a:rPr lang="vi-VN" sz="2400" dirty="0"/>
            </a:br>
            <a:r>
              <a:rPr lang="vi-VN" sz="2400" dirty="0"/>
              <a:t>thay đổi sinh hiệu</a:t>
            </a:r>
          </a:p>
          <a:p>
            <a:endParaRPr lang="vi-VN" sz="2400" dirty="0"/>
          </a:p>
          <a:p>
            <a:pPr marL="0" indent="0" algn="ctr">
              <a:buNone/>
            </a:pPr>
            <a:endParaRPr lang="en-US" sz="2400" i="1" dirty="0">
              <a:solidFill>
                <a:srgbClr val="FFFF00"/>
              </a:solidFill>
            </a:endParaRPr>
          </a:p>
        </p:txBody>
      </p:sp>
    </p:spTree>
    <p:extLst>
      <p:ext uri="{BB962C8B-B14F-4D97-AF65-F5344CB8AC3E}">
        <p14:creationId xmlns:p14="http://schemas.microsoft.com/office/powerpoint/2010/main" val="27723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38"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êu đề 1"/>
          <p:cNvSpPr>
            <a:spLocks noGrp="1"/>
          </p:cNvSpPr>
          <p:nvPr>
            <p:ph type="title"/>
          </p:nvPr>
        </p:nvSpPr>
        <p:spPr>
          <a:xfrm>
            <a:off x="1103312" y="452718"/>
            <a:ext cx="8947522" cy="1400530"/>
          </a:xfrm>
        </p:spPr>
        <p:txBody>
          <a:bodyPr anchor="ctr">
            <a:normAutofit/>
          </a:bodyPr>
          <a:lstStyle/>
          <a:p>
            <a:br>
              <a:rPr lang="vi-VN">
                <a:solidFill>
                  <a:srgbClr val="FFFFFF"/>
                </a:solidFill>
                <a:latin typeface="+mn-lt"/>
                <a:cs typeface="Times New Roman" panose="02020603050405020304" pitchFamily="18" charset="0"/>
              </a:rPr>
            </a:br>
            <a:r>
              <a:rPr lang="vi-VN">
                <a:solidFill>
                  <a:srgbClr val="FFFFFF"/>
                </a:solidFill>
                <a:latin typeface="+mn-lt"/>
                <a:cs typeface="Times New Roman" panose="02020603050405020304" pitchFamily="18" charset="0"/>
              </a:rPr>
              <a:t>							</a:t>
            </a:r>
            <a:r>
              <a:rPr lang="vi-VN" i="1">
                <a:solidFill>
                  <a:srgbClr val="FFFFFF"/>
                </a:solidFill>
                <a:latin typeface="+mn-lt"/>
                <a:cs typeface="Times New Roman" panose="02020603050405020304" pitchFamily="18" charset="0"/>
              </a:rPr>
              <a:t>CÁC NHẬN ĐỊNH</a:t>
            </a:r>
            <a:endParaRPr lang="en-US" i="1">
              <a:solidFill>
                <a:srgbClr val="FFFFFF"/>
              </a:solidFill>
              <a:latin typeface="+mn-lt"/>
              <a:cs typeface="Times New Roman" panose="02020603050405020304" pitchFamily="18" charset="0"/>
            </a:endParaRPr>
          </a:p>
        </p:txBody>
      </p:sp>
      <p:sp>
        <p:nvSpPr>
          <p:cNvPr id="139" name="Chỗ dành sẵn cho Nội dung 2"/>
          <p:cNvSpPr>
            <a:spLocks noGrp="1"/>
          </p:cNvSpPr>
          <p:nvPr>
            <p:ph idx="1"/>
          </p:nvPr>
        </p:nvSpPr>
        <p:spPr>
          <a:xfrm>
            <a:off x="1154430" y="2100580"/>
            <a:ext cx="10152062" cy="3484879"/>
          </a:xfrm>
        </p:spPr>
        <p:txBody>
          <a:bodyPr>
            <a:noAutofit/>
          </a:bodyPr>
          <a:lstStyle/>
          <a:p>
            <a:pPr marL="0" indent="0">
              <a:buNone/>
            </a:pP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những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(Henri </a:t>
            </a:r>
            <a:r>
              <a:rPr lang="en-GB" sz="2400" i="1" dirty="0" err="1">
                <a:latin typeface="Times New Roman" panose="02020603050405020304" pitchFamily="18" charset="0"/>
                <a:cs typeface="Times New Roman" panose="02020603050405020304" pitchFamily="18" charset="0"/>
              </a:rPr>
              <a:t>Mondor</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Không có gì dễ như viêm ruột thừa cũng như không có gì khó như viêm ruột thừa</a:t>
            </a:r>
            <a:r>
              <a:rPr lang="en-GB" sz="2400"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Nguyễn</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Đình</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Hối</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To obtain a confident preoperative diagnostic is still a challenge, since the possibility of an appendicitis must be entertained in any patient presentting with an acute abdomen</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(The Lancet 2016)</a:t>
            </a:r>
            <a:endParaRPr lang="vi-VN" sz="2400" i="1" dirty="0">
              <a:cs typeface="Times New Roman" panose="02020603050405020304" pitchFamily="18" charset="0"/>
            </a:endParaRPr>
          </a:p>
          <a:p>
            <a:endParaRPr lang="en-GB" sz="2400" i="1" dirty="0">
              <a:latin typeface="Times New Roman" panose="02020603050405020304" pitchFamily="18" charset="0"/>
              <a:cs typeface="Times New Roman" panose="02020603050405020304" pitchFamily="18" charset="0"/>
            </a:endParaRPr>
          </a:p>
          <a:p>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079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p:cNvSpPr>
            <a:spLocks noGrp="1"/>
          </p:cNvSpPr>
          <p:nvPr>
            <p:ph type="title"/>
          </p:nvPr>
        </p:nvSpPr>
        <p:spPr>
          <a:xfrm>
            <a:off x="645130" y="452718"/>
            <a:ext cx="9404723" cy="1400530"/>
          </a:xfrm>
        </p:spPr>
        <p:txBody>
          <a:bodyPr/>
          <a:lstStyle/>
          <a:p>
            <a:r>
              <a:rPr lang="en-GB" dirty="0">
                <a:latin typeface="Arial" panose="020B0604020202020204" pitchFamily="34" charset="0"/>
                <a:cs typeface="Arial" panose="020B0604020202020204" pitchFamily="34" charset="0"/>
              </a:rPr>
              <a:t>CẬN LÂM SÀNG</a:t>
            </a:r>
            <a:endParaRPr lang="en-US" dirty="0">
              <a:latin typeface="Arial" panose="020B0604020202020204" pitchFamily="34" charset="0"/>
              <a:cs typeface="Arial" panose="020B0604020202020204" pitchFamily="34" charset="0"/>
            </a:endParaRPr>
          </a:p>
        </p:txBody>
      </p:sp>
      <p:sp>
        <p:nvSpPr>
          <p:cNvPr id="8" name="Chỗ dành sẵn cho Nội dung 7"/>
          <p:cNvSpPr>
            <a:spLocks noGrp="1"/>
          </p:cNvSpPr>
          <p:nvPr>
            <p:ph idx="1"/>
          </p:nvPr>
        </p:nvSpPr>
        <p:spPr>
          <a:xfrm>
            <a:off x="765810" y="2052918"/>
            <a:ext cx="10252710" cy="4195481"/>
          </a:xfrm>
        </p:spPr>
        <p:txBody>
          <a:bodyPr>
            <a:normAutofit/>
          </a:bodyPr>
          <a:lstStyle/>
          <a:p>
            <a:r>
              <a:rPr lang="en-GB" sz="2400" dirty="0" err="1">
                <a:latin typeface="Times New Roman" panose="02020603050405020304" pitchFamily="18" charset="0"/>
                <a:cs typeface="Times New Roman" panose="02020603050405020304" pitchFamily="18" charset="0"/>
              </a:rPr>
              <a:t>Công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máu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số</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lượng</a:t>
            </a:r>
            <a:r>
              <a:rPr lang="en-GB" sz="2400" dirty="0">
                <a:latin typeface="Times New Roman" panose="02020603050405020304" pitchFamily="18" charset="0"/>
                <a:cs typeface="Times New Roman" panose="02020603050405020304" pitchFamily="18" charset="0"/>
              </a:rPr>
              <a:t> BC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Neutrophile</a:t>
            </a:r>
            <a:r>
              <a:rPr lang="en-GB" sz="2400" dirty="0">
                <a:latin typeface="Times New Roman" panose="02020603050405020304" pitchFamily="18" charset="0"/>
                <a:cs typeface="Times New Roman" panose="02020603050405020304" pitchFamily="18" charset="0"/>
              </a:rPr>
              <a:t> &gt;70%</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BC &gt; 18.000/mm</a:t>
            </a:r>
            <a:r>
              <a:rPr lang="en-GB" sz="2400" baseline="30000" dirty="0">
                <a:latin typeface="Times New Roman" panose="02020603050405020304" pitchFamily="18" charset="0"/>
                <a:cs typeface="Times New Roman" panose="02020603050405020304" pitchFamily="18" charset="0"/>
              </a:rPr>
              <a:t>3</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biến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		</a:t>
            </a:r>
            <a:r>
              <a:rPr lang="en-GB" sz="2400" i="1" dirty="0">
                <a:solidFill>
                  <a:srgbClr val="FFFF00"/>
                </a:solidFill>
                <a:latin typeface="Times New Roman" panose="02020603050405020304" pitchFamily="18" charset="0"/>
                <a:cs typeface="Times New Roman" panose="02020603050405020304" pitchFamily="18" charset="0"/>
              </a:rPr>
              <a:t>không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ngưỡng</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giá</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trị</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nào</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ý </a:t>
            </a:r>
            <a:r>
              <a:rPr lang="en-GB" sz="2400" i="1" dirty="0" err="1">
                <a:solidFill>
                  <a:srgbClr val="FFFF00"/>
                </a:solidFill>
                <a:latin typeface="Times New Roman" panose="02020603050405020304" pitchFamily="18" charset="0"/>
                <a:cs typeface="Times New Roman" panose="02020603050405020304" pitchFamily="18" charset="0"/>
              </a:rPr>
              <a:t>nghĩa</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xác</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định</a:t>
            </a:r>
            <a:r>
              <a:rPr lang="en-GB" sz="2400" i="1" dirty="0">
                <a:solidFill>
                  <a:srgbClr val="FFFF00"/>
                </a:solidFill>
                <a:latin typeface="Times New Roman" panose="02020603050405020304" pitchFamily="18" charset="0"/>
                <a:cs typeface="Times New Roman" panose="02020603050405020304" pitchFamily="18" charset="0"/>
              </a:rPr>
              <a:t> hay </a:t>
            </a:r>
            <a:r>
              <a:rPr lang="en-GB" sz="2400" i="1" dirty="0" err="1">
                <a:solidFill>
                  <a:srgbClr val="FFFF00"/>
                </a:solidFill>
                <a:latin typeface="Times New Roman" panose="02020603050405020304" pitchFamily="18" charset="0"/>
                <a:cs typeface="Times New Roman" panose="02020603050405020304" pitchFamily="18" charset="0"/>
              </a:rPr>
              <a:t>loại</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trừ</a:t>
            </a:r>
            <a:r>
              <a:rPr lang="en-GB" sz="2400" dirty="0">
                <a:latin typeface="Times New Roman" panose="02020603050405020304" pitchFamily="18" charset="0"/>
                <a:cs typeface="Times New Roman" panose="02020603050405020304" pitchFamily="18" charset="0"/>
              </a:rPr>
              <a:t> </a:t>
            </a:r>
          </a:p>
          <a:p>
            <a:r>
              <a:rPr lang="en-GB" sz="2400" dirty="0">
                <a:latin typeface="Times New Roman" panose="02020603050405020304" pitchFamily="18" charset="0"/>
                <a:cs typeface="Times New Roman" panose="02020603050405020304" pitchFamily="18" charset="0"/>
              </a:rPr>
              <a:t>CRP :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sau</a:t>
            </a:r>
            <a:r>
              <a:rPr lang="en-GB" sz="2400" dirty="0">
                <a:latin typeface="Times New Roman" panose="02020603050405020304" pitchFamily="18" charset="0"/>
                <a:cs typeface="Times New Roman" panose="02020603050405020304" pitchFamily="18" charset="0"/>
              </a:rPr>
              <a:t> 6-12g</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r>
              <a:rPr lang="en-GB" sz="2400" dirty="0">
                <a:latin typeface="Times New Roman" panose="02020603050405020304" pitchFamily="18" charset="0"/>
                <a:cs typeface="Times New Roman" panose="02020603050405020304" pitchFamily="18" charset="0"/>
              </a:rPr>
              <a:t> &gt;24g,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100% </a:t>
            </a:r>
            <a:r>
              <a:rPr lang="en-GB" sz="2400" dirty="0" err="1">
                <a:latin typeface="Times New Roman" panose="02020603050405020304" pitchFamily="18" charset="0"/>
                <a:cs typeface="Times New Roman" panose="02020603050405020304" pitchFamily="18" charset="0"/>
              </a:rPr>
              <a:t>nếu</a:t>
            </a:r>
            <a:r>
              <a:rPr lang="en-GB" sz="2400" dirty="0">
                <a:latin typeface="Times New Roman" panose="02020603050405020304" pitchFamily="18" charset="0"/>
                <a:cs typeface="Times New Roman" panose="02020603050405020304" pitchFamily="18" charset="0"/>
              </a:rPr>
              <a:t> CRP </a:t>
            </a:r>
            <a:r>
              <a:rPr lang="en-GB" sz="2400" dirty="0" err="1">
                <a:latin typeface="Times New Roman" panose="02020603050405020304" pitchFamily="18" charset="0"/>
                <a:cs typeface="Times New Roman" panose="02020603050405020304" pitchFamily="18" charset="0"/>
              </a:rPr>
              <a:t>bình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thường</a:t>
            </a:r>
            <a:endParaRPr lang="en-GB" sz="2400" dirty="0">
              <a:latin typeface="Times New Roman" panose="02020603050405020304" pitchFamily="18" charset="0"/>
              <a:cs typeface="Times New Roman" panose="02020603050405020304" pitchFamily="18" charset="0"/>
            </a:endParaRPr>
          </a:p>
          <a:p>
            <a:pPr marL="0" indent="0">
              <a:buNone/>
            </a:pPr>
            <a:endParaRPr lang="en-GB" sz="2400" i="1"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3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12961"/>
            <a:ext cx="9404723" cy="1400530"/>
          </a:xfrm>
        </p:spPr>
        <p:txBody>
          <a:bodyPr/>
          <a:lstStyle/>
          <a:p>
            <a:r>
              <a:rPr lang="en-GB" dirty="0">
                <a:latin typeface="Arial" panose="020B0604020202020204" pitchFamily="34" charset="0"/>
                <a:cs typeface="Arial" panose="020B0604020202020204" pitchFamily="34" charset="0"/>
              </a:rPr>
              <a:t>SIÊU ÂM BỤNG</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811530" y="1904328"/>
            <a:ext cx="9696505" cy="4195481"/>
          </a:xfrm>
        </p:spPr>
        <p:txBody>
          <a:bodyPr>
            <a:normAutofit/>
          </a:bodyPr>
          <a:lstStyle/>
          <a:p>
            <a:r>
              <a:rPr lang="en-GB" sz="2400" dirty="0" err="1">
                <a:latin typeface="Times New Roman" panose="02020603050405020304" pitchFamily="18" charset="0"/>
                <a:cs typeface="Times New Roman" panose="02020603050405020304" pitchFamily="18" charset="0"/>
              </a:rPr>
              <a: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tiền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sẵn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hại→nên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áp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rộng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rãi</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ảnh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 </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đường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kính</a:t>
            </a:r>
            <a:r>
              <a:rPr lang="en-GB" sz="2400" dirty="0">
                <a:latin typeface="Times New Roman" panose="02020603050405020304" pitchFamily="18" charset="0"/>
                <a:cs typeface="Times New Roman" panose="02020603050405020304" pitchFamily="18" charset="0"/>
              </a:rPr>
              <a:t> RT &gt;6mm, </a:t>
            </a:r>
            <a:r>
              <a:rPr lang="en-GB" sz="2400" dirty="0" err="1">
                <a:latin typeface="Times New Roman" panose="02020603050405020304" pitchFamily="18" charset="0"/>
                <a:cs typeface="Times New Roman" panose="02020603050405020304" pitchFamily="18" charset="0"/>
              </a:rPr>
              <a:t>đè</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xẹp</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dạng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ngón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chỉ</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bia</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83%,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LR+ 86%, LR- 94%</a:t>
            </a:r>
          </a:p>
          <a:p>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nguyên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gây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tuổi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đẻ</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ưu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dung </a:t>
            </a:r>
            <a:r>
              <a:rPr lang="en-GB" sz="2400" dirty="0" err="1">
                <a:latin typeface="Times New Roman" panose="02020603050405020304" pitchFamily="18" charset="0"/>
                <a:cs typeface="Times New Roman" panose="02020603050405020304" pitchFamily="18" charset="0"/>
              </a:rPr>
              <a:t>ở</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em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7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485C-B9EB-4740-8D9B-DDDEE56EA604}"/>
              </a:ext>
            </a:extLst>
          </p:cNvPr>
          <p:cNvSpPr>
            <a:spLocks noGrp="1"/>
          </p:cNvSpPr>
          <p:nvPr>
            <p:ph type="title"/>
          </p:nvPr>
        </p:nvSpPr>
        <p:spPr/>
        <p:txBody>
          <a:bodyPr/>
          <a:lstStyle/>
          <a:p>
            <a:endParaRPr lang="en-VN" dirty="0"/>
          </a:p>
        </p:txBody>
      </p:sp>
      <p:pic>
        <p:nvPicPr>
          <p:cNvPr id="5" name="Content Placeholder 4" descr="A picture containing photo, building, window, brick&#10;&#10;Description automatically generated">
            <a:extLst>
              <a:ext uri="{FF2B5EF4-FFF2-40B4-BE49-F238E27FC236}">
                <a16:creationId xmlns:a16="http://schemas.microsoft.com/office/drawing/2014/main" id="{8D2027ED-83B0-4A42-9301-92A70F4C8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637" y="2166425"/>
            <a:ext cx="10033173" cy="3580611"/>
          </a:xfrm>
        </p:spPr>
      </p:pic>
    </p:spTree>
    <p:extLst>
      <p:ext uri="{BB962C8B-B14F-4D97-AF65-F5344CB8AC3E}">
        <p14:creationId xmlns:p14="http://schemas.microsoft.com/office/powerpoint/2010/main" val="79722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9370" y="412961"/>
            <a:ext cx="10739150" cy="1400530"/>
          </a:xfrm>
        </p:spPr>
        <p:txBody>
          <a:bodyPr/>
          <a:lstStyle/>
          <a:p>
            <a:r>
              <a:rPr lang="en-GB" sz="4000" dirty="0">
                <a:latin typeface="Arial" panose="020B0604020202020204" pitchFamily="34" charset="0"/>
                <a:cs typeface="Arial" panose="020B0604020202020204" pitchFamily="34" charset="0"/>
              </a:rPr>
              <a:t>CHỤP CẮT LỚP ĐIỆN TOÁN BỤNG CHẬU</a:t>
            </a:r>
            <a:endParaRPr lang="en-US" sz="4000"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674370" y="1617786"/>
            <a:ext cx="10481310" cy="4630614"/>
          </a:xfrm>
        </p:spPr>
        <p:txBody>
          <a:bodyPr>
            <a:normAutofit/>
          </a:bodyPr>
          <a:lstStyle/>
          <a:p>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99%,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LR+ 93%, LR- 99%</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dấu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ý</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căng</a:t>
            </a:r>
            <a:r>
              <a:rPr lang="en-GB" sz="2400" dirty="0">
                <a:latin typeface="Times New Roman" panose="02020603050405020304" pitchFamily="18" charset="0"/>
                <a:cs typeface="Times New Roman" panose="02020603050405020304" pitchFamily="18" charset="0"/>
              </a:rPr>
              <a:t> (&gt;6mm),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dày</a:t>
            </a:r>
            <a:r>
              <a:rPr lang="en-GB" sz="2400" dirty="0">
                <a:latin typeface="Times New Roman" panose="02020603050405020304" pitchFamily="18" charset="0"/>
                <a:cs typeface="Times New Roman" panose="02020603050405020304" pitchFamily="18" charset="0"/>
              </a:rPr>
              <a:t> (&gt;2mm),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đậm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RT</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vỡ</a:t>
            </a:r>
            <a:r>
              <a:rPr lang="en-GB" sz="2400" dirty="0">
                <a:latin typeface="Times New Roman" panose="02020603050405020304" pitchFamily="18" charset="0"/>
                <a:cs typeface="Times New Roman" panose="02020603050405020304" pitchFamily="18" charset="0"/>
              </a:rPr>
              <a:t> : </a:t>
            </a:r>
            <a:r>
              <a:rPr lang="en-GB" sz="2400" dirty="0" err="1">
                <a:latin typeface="Times New Roman" panose="02020603050405020304" pitchFamily="18" charset="0"/>
                <a:cs typeface="Times New Roman" panose="02020603050405020304" pitchFamily="18" charset="0"/>
              </a:rPr>
              <a:t>gián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a:t>
            </a:r>
          </a:p>
          <a:p>
            <a:r>
              <a:rPr lang="en-GB" sz="2400" dirty="0" err="1">
                <a:latin typeface="Times New Roman" panose="02020603050405020304" pitchFamily="18" charset="0"/>
                <a:cs typeface="Times New Roman" panose="02020603050405020304" pitchFamily="18" charset="0"/>
              </a:rPr>
              <a:t>Rất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VRT không </a:t>
            </a:r>
            <a:r>
              <a:rPr lang="en-GB" sz="2400" dirty="0" err="1">
                <a:latin typeface="Times New Roman" panose="02020603050405020304" pitchFamily="18" charset="0"/>
                <a:cs typeface="Times New Roman" panose="02020603050405020304" pitchFamily="18" charset="0"/>
              </a:rPr>
              <a:t>điển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hình</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 100% ở </a:t>
            </a:r>
            <a:r>
              <a:rPr lang="en-GB" sz="2400" dirty="0" err="1">
                <a:latin typeface="Times New Roman" panose="02020603050405020304" pitchFamily="18" charset="0"/>
                <a:cs typeface="Times New Roman" panose="02020603050405020304" pitchFamily="18" charset="0"/>
              </a:rPr>
              <a:t>người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già</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lầm</a:t>
            </a:r>
            <a:r>
              <a:rPr lang="en-GB" sz="2400" dirty="0">
                <a:latin typeface="Times New Roman" panose="02020603050405020304" pitchFamily="18" charset="0"/>
                <a:cs typeface="Times New Roman" panose="02020603050405020304" pitchFamily="18" charset="0"/>
              </a:rPr>
              <a:t> (1,4-7%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7,5-20%)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trễ</a:t>
            </a:r>
            <a:r>
              <a:rPr lang="en-GB" sz="2400" dirty="0">
                <a:latin typeface="Times New Roman" panose="02020603050405020304" pitchFamily="18" charset="0"/>
                <a:cs typeface="Times New Roman" panose="02020603050405020304" pitchFamily="18" charset="0"/>
              </a:rPr>
              <a:t> (14%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22%)</a:t>
            </a:r>
          </a:p>
          <a:p>
            <a:r>
              <a:rPr lang="en-GB" sz="2400" dirty="0" err="1">
                <a:latin typeface="Times New Roman" panose="02020603050405020304" pitchFamily="18" charset="0"/>
                <a:cs typeface="Times New Roman" panose="02020603050405020304" pitchFamily="18" charset="0"/>
              </a:rPr>
              <a:t>Tránh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lạm</a:t>
            </a:r>
            <a:r>
              <a:rPr lang="en-GB" sz="2400" dirty="0">
                <a:latin typeface="Times New Roman" panose="02020603050405020304" pitchFamily="18" charset="0"/>
                <a:cs typeface="Times New Roman" panose="02020603050405020304" pitchFamily="18" charset="0"/>
              </a:rPr>
              <a:t> dung (</a:t>
            </a:r>
            <a:r>
              <a:rPr lang="en-GB" sz="2400" dirty="0">
                <a:solidFill>
                  <a:srgbClr val="FFFF00"/>
                </a:solidFill>
                <a:latin typeface="Times New Roman" panose="02020603050405020304" pitchFamily="18" charset="0"/>
                <a:cs typeface="Times New Roman" panose="02020603050405020304" pitchFamily="18" charset="0"/>
              </a:rPr>
              <a:t>WSES 2020</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LS &amp;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p>
          <a:p>
            <a:pPr marL="0" indent="0" algn="r">
              <a:buNone/>
            </a:pPr>
            <a:r>
              <a:rPr lang="en-US" sz="2400" i="1" dirty="0">
                <a:solidFill>
                  <a:srgbClr val="FFFF00"/>
                </a:solidFill>
                <a:latin typeface="Times New Roman" panose="02020603050405020304" pitchFamily="18" charset="0"/>
                <a:cs typeface="Times New Roman" panose="02020603050405020304" pitchFamily="18" charset="0"/>
              </a:rPr>
              <a:t>World Society of Emergency Surgery</a:t>
            </a:r>
          </a:p>
        </p:txBody>
      </p:sp>
    </p:spTree>
    <p:extLst>
      <p:ext uri="{BB962C8B-B14F-4D97-AF65-F5344CB8AC3E}">
        <p14:creationId xmlns:p14="http://schemas.microsoft.com/office/powerpoint/2010/main" val="110976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042C-9930-414E-822F-DF6FBA808861}"/>
              </a:ext>
            </a:extLst>
          </p:cNvPr>
          <p:cNvSpPr>
            <a:spLocks noGrp="1"/>
          </p:cNvSpPr>
          <p:nvPr>
            <p:ph type="title"/>
          </p:nvPr>
        </p:nvSpPr>
        <p:spPr/>
        <p:txBody>
          <a:bodyPr/>
          <a:lstStyle/>
          <a:p>
            <a:endParaRPr lang="en-VN"/>
          </a:p>
        </p:txBody>
      </p:sp>
      <p:pic>
        <p:nvPicPr>
          <p:cNvPr id="5" name="Content Placeholder 4" descr="A picture containing food, flower&#10;&#10;Description automatically generated">
            <a:extLst>
              <a:ext uri="{FF2B5EF4-FFF2-40B4-BE49-F238E27FC236}">
                <a16:creationId xmlns:a16="http://schemas.microsoft.com/office/drawing/2014/main" id="{F12BFA82-F182-6641-AE28-41ADB8D47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086" y="609353"/>
            <a:ext cx="7498080" cy="5759771"/>
          </a:xfrm>
        </p:spPr>
      </p:pic>
    </p:spTree>
    <p:extLst>
      <p:ext uri="{BB962C8B-B14F-4D97-AF65-F5344CB8AC3E}">
        <p14:creationId xmlns:p14="http://schemas.microsoft.com/office/powerpoint/2010/main" val="73578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D89D-F9B3-8949-B6D3-735F378CD275}"/>
              </a:ext>
            </a:extLst>
          </p:cNvPr>
          <p:cNvSpPr>
            <a:spLocks noGrp="1"/>
          </p:cNvSpPr>
          <p:nvPr>
            <p:ph type="title"/>
          </p:nvPr>
        </p:nvSpPr>
        <p:spPr>
          <a:xfrm>
            <a:off x="648930" y="629266"/>
            <a:ext cx="9252154" cy="1223983"/>
          </a:xfrm>
        </p:spPr>
        <p:txBody>
          <a:bodyPr>
            <a:normAutofit/>
          </a:bodyPr>
          <a:lstStyle/>
          <a:p>
            <a:r>
              <a:rPr lang="en-VN">
                <a:latin typeface="Arial" panose="020B0604020202020204" pitchFamily="34" charset="0"/>
                <a:cs typeface="Arial" panose="020B0604020202020204" pitchFamily="34" charset="0"/>
              </a:rPr>
              <a:t>CÁC BẢNG ĐIỂM CHẨN ĐOÁN</a:t>
            </a:r>
          </a:p>
        </p:txBody>
      </p:sp>
      <p:pic>
        <p:nvPicPr>
          <p:cNvPr id="5" name="Content Placeholder 4" descr="A screenshot of a cell phone&#10;&#10;Description automatically generated">
            <a:extLst>
              <a:ext uri="{FF2B5EF4-FFF2-40B4-BE49-F238E27FC236}">
                <a16:creationId xmlns:a16="http://schemas.microsoft.com/office/drawing/2014/main" id="{E7D61C52-32C8-4441-832F-B175A7486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83" y="2264899"/>
            <a:ext cx="5702259" cy="3200612"/>
          </a:xfrm>
          <a:prstGeom prst="rect">
            <a:avLst/>
          </a:prstGeom>
          <a:effectLst>
            <a:outerShdw blurRad="50800" dist="38100" dir="5400000" algn="t" rotWithShape="0">
              <a:prstClr val="black">
                <a:alpha val="43000"/>
              </a:prstClr>
            </a:outerShdw>
          </a:effectLst>
        </p:spPr>
      </p:pic>
      <p:sp>
        <p:nvSpPr>
          <p:cNvPr id="24" name="Content Placeholder 8">
            <a:extLst>
              <a:ext uri="{FF2B5EF4-FFF2-40B4-BE49-F238E27FC236}">
                <a16:creationId xmlns:a16="http://schemas.microsoft.com/office/drawing/2014/main" id="{995D6B66-A243-4A30-8A59-8FAE918D33B9}"/>
              </a:ext>
            </a:extLst>
          </p:cNvPr>
          <p:cNvSpPr>
            <a:spLocks noGrp="1"/>
          </p:cNvSpPr>
          <p:nvPr>
            <p:ph idx="1"/>
          </p:nvPr>
        </p:nvSpPr>
        <p:spPr>
          <a:xfrm>
            <a:off x="6814882" y="2052214"/>
            <a:ext cx="4740203" cy="4196185"/>
          </a:xfrm>
        </p:spPr>
        <p:txBody>
          <a:bodyPr>
            <a:normAutofit/>
          </a:bodyPr>
          <a:lstStyle/>
          <a:p>
            <a:r>
              <a:rPr lang="en-US" dirty="0">
                <a:latin typeface="Arial" panose="020B0604020202020204" pitchFamily="34" charset="0"/>
                <a:cs typeface="Arial" panose="020B0604020202020204" pitchFamily="34" charset="0"/>
              </a:rPr>
              <a:t>Alvarado score (1986)</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9-10 :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7-8 :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5-6 :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&lt;5: </a:t>
            </a:r>
            <a:r>
              <a:rPr lang="en-US" dirty="0" err="1">
                <a:latin typeface="Arial" panose="020B0604020202020204" pitchFamily="34" charset="0"/>
                <a:cs typeface="Arial" panose="020B0604020202020204" pitchFamily="34" charset="0"/>
              </a:rPr>
              <a:t>dường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Appendicitis Inflammatory Response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0-4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5-8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9-12 : </a:t>
            </a:r>
            <a:r>
              <a:rPr lang="en-US" dirty="0" err="1">
                <a:latin typeface="Arial" panose="020B0604020202020204" pitchFamily="34" charset="0"/>
                <a:cs typeface="Arial" panose="020B0604020202020204" pitchFamily="34" charset="0"/>
              </a:rPr>
              <a:t>khản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VRT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5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êu đề 8"/>
          <p:cNvSpPr>
            <a:spLocks noGrp="1"/>
          </p:cNvSpPr>
          <p:nvPr>
            <p:ph type="title"/>
          </p:nvPr>
        </p:nvSpPr>
        <p:spPr>
          <a:xfrm>
            <a:off x="643855" y="1447800"/>
            <a:ext cx="3108626" cy="4572000"/>
          </a:xfrm>
        </p:spPr>
        <p:txBody>
          <a:bodyPr anchor="ctr">
            <a:normAutofit/>
          </a:bodyPr>
          <a:lstStyle/>
          <a:p>
            <a:r>
              <a:rPr lang="en-GB" sz="3200">
                <a:solidFill>
                  <a:srgbClr val="F2F2F2"/>
                </a:solidFill>
                <a:latin typeface="Arial" panose="020B0604020202020204" pitchFamily="34" charset="0"/>
                <a:cs typeface="Arial" panose="020B0604020202020204" pitchFamily="34" charset="0"/>
              </a:rPr>
              <a:t>Các khuyến cáo</a:t>
            </a:r>
            <a:endParaRPr lang="en-US" sz="3200">
              <a:solidFill>
                <a:srgbClr val="F2F2F2"/>
              </a:solidFill>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hỗ dành sẵn cho Nội dung 9">
            <a:extLst>
              <a:ext uri="{FF2B5EF4-FFF2-40B4-BE49-F238E27FC236}">
                <a16:creationId xmlns:a16="http://schemas.microsoft.com/office/drawing/2014/main" id="{F18B2A15-4400-430D-BC8B-E1921BD70FF7}"/>
              </a:ext>
            </a:extLst>
          </p:cNvPr>
          <p:cNvGraphicFramePr>
            <a:graphicFrameLocks noGrp="1"/>
          </p:cNvGraphicFramePr>
          <p:nvPr>
            <p:ph idx="1"/>
            <p:extLst>
              <p:ext uri="{D42A27DB-BD31-4B8C-83A1-F6EECF244321}">
                <p14:modId xmlns:p14="http://schemas.microsoft.com/office/powerpoint/2010/main" val="104907285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6518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mn-lt"/>
              </a:rPr>
              <a:t>MỤC TIÊU</a:t>
            </a:r>
            <a:endParaRPr lang="en-US" dirty="0">
              <a:latin typeface="+mn-lt"/>
            </a:endParaRPr>
          </a:p>
        </p:txBody>
      </p:sp>
      <p:sp>
        <p:nvSpPr>
          <p:cNvPr id="3" name="Chỗ dành sẵn cho Nội dung 2"/>
          <p:cNvSpPr>
            <a:spLocks noGrp="1"/>
          </p:cNvSpPr>
          <p:nvPr>
            <p:ph idx="1"/>
          </p:nvPr>
        </p:nvSpPr>
        <p:spPr>
          <a:xfrm>
            <a:off x="645130" y="2052918"/>
            <a:ext cx="10088519" cy="4195481"/>
          </a:xfrm>
        </p:spPr>
        <p:txBody>
          <a:bodyPr>
            <a:normAutofit/>
          </a:bodyPr>
          <a:lstStyle/>
          <a:p>
            <a:pPr marL="457200" indent="-457200">
              <a:buFont typeface="+mj-lt"/>
              <a:buAutoNum type="arabicPeriod"/>
            </a:pPr>
            <a:r>
              <a:rPr lang="vi-VN" sz="2400" dirty="0"/>
              <a:t>Giải thích được cơ chế bệnh sinh của VRT</a:t>
            </a:r>
          </a:p>
          <a:p>
            <a:pPr marL="457200" indent="-457200">
              <a:buFont typeface="+mj-lt"/>
              <a:buAutoNum type="arabicPeriod"/>
            </a:pPr>
            <a:r>
              <a:rPr lang="vi-VN" sz="2400" dirty="0"/>
              <a:t>Chẩn đoán được VRT cấp, các biến thể VRT cấp và các biến chứng của bệnh</a:t>
            </a:r>
          </a:p>
          <a:p>
            <a:pPr marL="457200" indent="-457200">
              <a:buFont typeface="+mj-lt"/>
              <a:buAutoNum type="arabicPeriod"/>
            </a:pPr>
            <a:r>
              <a:rPr lang="vi-VN" sz="2400" dirty="0"/>
              <a:t>Chẩn đoán phân biệt được VRT với các bệnh lý khác</a:t>
            </a:r>
          </a:p>
          <a:p>
            <a:pPr marL="457200" indent="-457200">
              <a:buFont typeface="+mj-lt"/>
              <a:buAutoNum type="arabicPeriod"/>
            </a:pPr>
            <a:r>
              <a:rPr lang="vi-VN" sz="2400" dirty="0"/>
              <a:t>Đề xuất phương pháp điều trị VRT cấp và VRT có biến chứng</a:t>
            </a:r>
            <a:endParaRPr lang="en-US" sz="2400" dirty="0"/>
          </a:p>
        </p:txBody>
      </p:sp>
    </p:spTree>
    <p:extLst>
      <p:ext uri="{BB962C8B-B14F-4D97-AF65-F5344CB8AC3E}">
        <p14:creationId xmlns:p14="http://schemas.microsoft.com/office/powerpoint/2010/main" val="234388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0F5F04-2F56-7442-8B4F-D9D5BB132411}"/>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Arial" panose="020B0604020202020204" pitchFamily="34" charset="0"/>
                <a:cs typeface="Arial" panose="020B0604020202020204" pitchFamily="34" charset="0"/>
              </a:rPr>
              <a:t>Nội soi ổ bụng chẩn đoán</a:t>
            </a:r>
          </a:p>
        </p:txBody>
      </p:sp>
      <p:sp>
        <p:nvSpPr>
          <p:cNvPr id="3" name="Content Placeholder 2">
            <a:extLst>
              <a:ext uri="{FF2B5EF4-FFF2-40B4-BE49-F238E27FC236}">
                <a16:creationId xmlns:a16="http://schemas.microsoft.com/office/drawing/2014/main" id="{1970BCC0-A660-1644-9216-14B8BD0BED09}"/>
              </a:ext>
            </a:extLst>
          </p:cNvPr>
          <p:cNvSpPr>
            <a:spLocks noGrp="1"/>
          </p:cNvSpPr>
          <p:nvPr>
            <p:ph sz="half" idx="1"/>
          </p:nvPr>
        </p:nvSpPr>
        <p:spPr>
          <a:xfrm>
            <a:off x="763589" y="2052214"/>
            <a:ext cx="4678132" cy="4196185"/>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Chưa xác định hay loại trừ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VRT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ngờ bụng ngoại khoa khác</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được xem là giải pháp sau cùng, giúp khảo sát trực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RT→chẩn</a:t>
            </a:r>
            <a:r>
              <a:rPr lang="en-US" sz="2000" dirty="0">
                <a:latin typeface="Times New Roman" panose="02020603050405020304" pitchFamily="18" charset="0"/>
                <a:cs typeface="Times New Roman" panose="02020603050405020304" pitchFamily="18" charset="0"/>
              </a:rPr>
              <a:t> đoán &amp; điều trị</a:t>
            </a:r>
          </a:p>
        </p:txBody>
      </p:sp>
      <p:pic>
        <p:nvPicPr>
          <p:cNvPr id="6" name="Content Placeholder 5" descr="A screenshot of a cell phone&#10;&#10;Description automatically generated">
            <a:extLst>
              <a:ext uri="{FF2B5EF4-FFF2-40B4-BE49-F238E27FC236}">
                <a16:creationId xmlns:a16="http://schemas.microsoft.com/office/drawing/2014/main" id="{5164A43E-9D8E-4043-9B2D-AD532424875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091916" y="2065058"/>
            <a:ext cx="5451627" cy="417049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462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441610"/>
            <a:ext cx="9404723" cy="1400530"/>
          </a:xfrm>
        </p:spPr>
        <p:txBody>
          <a:bodyPr/>
          <a:lstStyle/>
          <a:p>
            <a:r>
              <a:rPr lang="en-GB" dirty="0">
                <a:latin typeface="Arial" panose="020B0604020202020204" pitchFamily="34" charset="0"/>
                <a:cs typeface="Arial" panose="020B0604020202020204" pitchFamily="34" charset="0"/>
              </a:rPr>
              <a:t>CHẨN ĐOÁN PHÂN BIỆT</a:t>
            </a:r>
            <a:endParaRPr lang="en-US" dirty="0">
              <a:latin typeface="Arial" panose="020B0604020202020204" pitchFamily="34" charset="0"/>
              <a:cs typeface="Arial" panose="020B0604020202020204" pitchFamily="34" charset="0"/>
            </a:endParaRPr>
          </a:p>
        </p:txBody>
      </p:sp>
      <p:sp>
        <p:nvSpPr>
          <p:cNvPr id="15" name="Chỗ dành sẵn cho Văn bản 14"/>
          <p:cNvSpPr>
            <a:spLocks noGrp="1"/>
          </p:cNvSpPr>
          <p:nvPr>
            <p:ph type="body" idx="1"/>
          </p:nvPr>
        </p:nvSpPr>
        <p:spPr/>
        <p:txBody>
          <a:bodyPr/>
          <a:lstStyle/>
          <a:p>
            <a:pPr algn="ctr"/>
            <a:r>
              <a:rPr lang="en-GB" dirty="0"/>
              <a:t>NỘI KHOA</a:t>
            </a:r>
            <a:endParaRPr lang="en-US" dirty="0"/>
          </a:p>
        </p:txBody>
      </p:sp>
      <p:sp>
        <p:nvSpPr>
          <p:cNvPr id="18" name="Chỗ dành sẵn cho Văn bản 17"/>
          <p:cNvSpPr>
            <a:spLocks noGrp="1"/>
          </p:cNvSpPr>
          <p:nvPr>
            <p:ph type="body" sz="half" idx="15"/>
          </p:nvPr>
        </p:nvSpPr>
        <p:spPr/>
        <p:txBody>
          <a:bodyPr>
            <a:normAutofit/>
          </a:bodyPr>
          <a:lstStyle/>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manh</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túi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thừa</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đại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r>
              <a:rPr lang="en-GB" sz="2000" dirty="0">
                <a:solidFill>
                  <a:srgbClr val="FFC000"/>
                </a:solidFill>
                <a:latin typeface="Times New Roman" panose="02020603050405020304" pitchFamily="18" charset="0"/>
                <a:cs typeface="Times New Roman" panose="02020603050405020304" pitchFamily="18" charset="0"/>
              </a:rPr>
              <a:t> P</a:t>
            </a: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ruột</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Nhiễm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trùng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tiểu</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Viêm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bàng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quang</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Sốt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xuất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huyết</a:t>
            </a:r>
            <a:endParaRPr lang="en-GB" sz="2000" dirty="0">
              <a:solidFill>
                <a:schemeClr val="accent3">
                  <a:lumMod val="75000"/>
                </a:schemeClr>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Viêm</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đáy</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phổi</a:t>
            </a:r>
            <a:r>
              <a:rPr lang="en-GB" sz="2000" dirty="0">
                <a:solidFill>
                  <a:schemeClr val="accent3">
                    <a:lumMod val="75000"/>
                  </a:schemeClr>
                </a:solidFill>
                <a:latin typeface="Times New Roman" panose="02020603050405020304" pitchFamily="18" charset="0"/>
                <a:cs typeface="Times New Roman" panose="02020603050405020304" pitchFamily="18" charset="0"/>
              </a:rPr>
              <a:t> P</a:t>
            </a:r>
          </a:p>
          <a:p>
            <a:r>
              <a:rPr lang="en-GB" sz="2000" dirty="0" err="1">
                <a:solidFill>
                  <a:schemeClr val="accent3">
                    <a:lumMod val="40000"/>
                    <a:lumOff val="60000"/>
                  </a:schemeClr>
                </a:solidFill>
                <a:latin typeface="Times New Roman" panose="02020603050405020304" pitchFamily="18" charset="0"/>
                <a:cs typeface="Times New Roman" panose="02020603050405020304" pitchFamily="18" charset="0"/>
              </a:rPr>
              <a:t>Zonna</a:t>
            </a:r>
            <a:endParaRPr lang="en-US" sz="20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6" name="Chỗ dành sẵn cho Văn bản 15"/>
          <p:cNvSpPr>
            <a:spLocks noGrp="1"/>
          </p:cNvSpPr>
          <p:nvPr>
            <p:ph type="body" sz="quarter" idx="3"/>
          </p:nvPr>
        </p:nvSpPr>
        <p:spPr/>
        <p:txBody>
          <a:bodyPr/>
          <a:lstStyle/>
          <a:p>
            <a:pPr algn="ctr"/>
            <a:r>
              <a:rPr lang="en-GB" dirty="0"/>
              <a:t>NGOẠI KHOA</a:t>
            </a:r>
            <a:endParaRPr lang="en-US" dirty="0"/>
          </a:p>
        </p:txBody>
      </p:sp>
      <p:sp>
        <p:nvSpPr>
          <p:cNvPr id="19" name="Chỗ dành sẵn cho Văn bản 18"/>
          <p:cNvSpPr>
            <a:spLocks noGrp="1"/>
          </p:cNvSpPr>
          <p:nvPr>
            <p:ph type="body" sz="half" idx="16"/>
          </p:nvPr>
        </p:nvSpPr>
        <p:spPr/>
        <p:txBody>
          <a:bodyPr>
            <a:normAutofit/>
          </a:bodyPr>
          <a:lstStyle/>
          <a:p>
            <a:r>
              <a:rPr lang="en-GB" sz="2000" dirty="0" err="1">
                <a:latin typeface="Times New Roman" panose="02020603050405020304" pitchFamily="18" charset="0"/>
                <a:cs typeface="Times New Roman" panose="02020603050405020304" pitchFamily="18" charset="0"/>
              </a:rPr>
              <a:t>Loét</a:t>
            </a:r>
            <a:r>
              <a:rPr lang="en-GB" sz="2000" dirty="0">
                <a:latin typeface="Times New Roman" panose="02020603050405020304" pitchFamily="18" charset="0"/>
                <a:cs typeface="Times New Roman" panose="02020603050405020304" pitchFamily="18" charset="0"/>
              </a:rPr>
              <a:t> DD-TT </a:t>
            </a:r>
            <a:r>
              <a:rPr lang="en-GB" sz="2000" dirty="0" err="1">
                <a:latin typeface="Times New Roman" panose="02020603050405020304" pitchFamily="18" charset="0"/>
                <a:cs typeface="Times New Roman" panose="02020603050405020304" pitchFamily="18" charset="0"/>
              </a:rPr>
              <a:t>thủng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thừa</a:t>
            </a:r>
            <a:r>
              <a:rPr lang="en-GB" sz="2000" dirty="0">
                <a:latin typeface="Times New Roman" panose="02020603050405020304" pitchFamily="18" charset="0"/>
                <a:cs typeface="Times New Roman" panose="02020603050405020304" pitchFamily="18" charset="0"/>
              </a:rPr>
              <a:t> Meckel</a:t>
            </a:r>
          </a:p>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manh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tràng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mật</a:t>
            </a:r>
            <a:endParaRPr lang="en-US" sz="2000" dirty="0">
              <a:latin typeface="Times New Roman" panose="02020603050405020304" pitchFamily="18" charset="0"/>
              <a:cs typeface="Times New Roman" panose="02020603050405020304" pitchFamily="18" charset="0"/>
            </a:endParaRPr>
          </a:p>
        </p:txBody>
      </p:sp>
      <p:sp>
        <p:nvSpPr>
          <p:cNvPr id="17" name="Chỗ dành sẵn cho Văn bản 16"/>
          <p:cNvSpPr>
            <a:spLocks noGrp="1"/>
          </p:cNvSpPr>
          <p:nvPr>
            <p:ph type="body" sz="quarter" idx="13"/>
          </p:nvPr>
        </p:nvSpPr>
        <p:spPr/>
        <p:txBody>
          <a:bodyPr/>
          <a:lstStyle/>
          <a:p>
            <a:pPr algn="ctr"/>
            <a:r>
              <a:rPr lang="en-GB" dirty="0"/>
              <a:t>SẢN – PHỤ KHOA</a:t>
            </a:r>
            <a:endParaRPr lang="en-US" dirty="0"/>
          </a:p>
        </p:txBody>
      </p:sp>
      <p:sp>
        <p:nvSpPr>
          <p:cNvPr id="20" name="Chỗ dành sẵn cho Văn bản 19"/>
          <p:cNvSpPr>
            <a:spLocks noGrp="1"/>
          </p:cNvSpPr>
          <p:nvPr>
            <p:ph type="body" sz="half" idx="17"/>
          </p:nvPr>
        </p:nvSpPr>
        <p:spPr/>
        <p:txBody>
          <a:bodyPr>
            <a:normAutofit/>
          </a:bodyPr>
          <a:lstStyle/>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buồng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xoắn</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Nang </a:t>
            </a:r>
            <a:r>
              <a:rPr lang="en-GB" sz="2000" dirty="0" err="1">
                <a:latin typeface="Times New Roman" panose="02020603050405020304" pitchFamily="18" charset="0"/>
                <a:cs typeface="Times New Roman" panose="02020603050405020304" pitchFamily="18" charset="0"/>
              </a:rPr>
              <a:t>b.trứng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xuất</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huyết</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phần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phụ</a:t>
            </a:r>
            <a:r>
              <a:rPr lang="en-GB" sz="2000" dirty="0">
                <a:latin typeface="Times New Roman" panose="02020603050405020304" pitchFamily="18" charset="0"/>
                <a:cs typeface="Times New Roman" panose="02020603050405020304" pitchFamily="18" charset="0"/>
              </a:rPr>
              <a:t>/VPM </a:t>
            </a:r>
            <a:r>
              <a:rPr lang="en-GB" sz="2000" dirty="0" err="1">
                <a:latin typeface="Times New Roman" panose="02020603050405020304" pitchFamily="18" charset="0"/>
                <a:cs typeface="Times New Roman" panose="02020603050405020304" pitchFamily="18" charset="0"/>
              </a:rPr>
              <a:t>chậu</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Thai </a:t>
            </a:r>
            <a:r>
              <a:rPr lang="en-GB" sz="2000" dirty="0" err="1">
                <a:latin typeface="Times New Roman" panose="02020603050405020304" pitchFamily="18" charset="0"/>
                <a:cs typeface="Times New Roman" panose="02020603050405020304" pitchFamily="18" charset="0"/>
              </a:rPr>
              <a:t>ngoài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tử</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cung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Hc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Mittelschmerz</a:t>
            </a:r>
            <a:endParaRPr lang="en-US" sz="2000" dirty="0">
              <a:latin typeface="Times New Roman" panose="02020603050405020304" pitchFamily="18" charset="0"/>
              <a:cs typeface="Times New Roman" panose="02020603050405020304" pitchFamily="18" charset="0"/>
            </a:endParaRPr>
          </a:p>
        </p:txBody>
      </p:sp>
      <p:sp>
        <p:nvSpPr>
          <p:cNvPr id="11" name="Hình chữ nhật 10"/>
          <p:cNvSpPr/>
          <p:nvPr/>
        </p:nvSpPr>
        <p:spPr>
          <a:xfrm>
            <a:off x="1285461" y="1256900"/>
            <a:ext cx="876537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Đối với một trường hợp đau bụng cấp ở người khỏe mạnh trước đó, không bao giờ đặt nguy cơ </a:t>
            </a:r>
            <a:r>
              <a:rPr lang="en-GB">
                <a:latin typeface="Times New Roman" panose="02020603050405020304" pitchFamily="18" charset="0"/>
                <a:cs typeface="Times New Roman" panose="02020603050405020304" pitchFamily="18" charset="0"/>
              </a:rPr>
              <a:t>VRT</a:t>
            </a:r>
            <a:r>
              <a:rPr lang="vi-VN"/>
              <a:t> cấp thấp hơn các chẩn đoán phân biệt khác.</a:t>
            </a:r>
            <a:endParaRPr lang="en-US" dirty="0"/>
          </a:p>
        </p:txBody>
      </p:sp>
    </p:spTree>
    <p:extLst>
      <p:ext uri="{BB962C8B-B14F-4D97-AF65-F5344CB8AC3E}">
        <p14:creationId xmlns:p14="http://schemas.microsoft.com/office/powerpoint/2010/main" val="368788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0"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3"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1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êu đề 1"/>
          <p:cNvSpPr>
            <a:spLocks noGrp="1"/>
          </p:cNvSpPr>
          <p:nvPr>
            <p:ph type="title"/>
          </p:nvPr>
        </p:nvSpPr>
        <p:spPr>
          <a:xfrm>
            <a:off x="806195" y="804672"/>
            <a:ext cx="3521359" cy="5248656"/>
          </a:xfrm>
        </p:spPr>
        <p:txBody>
          <a:bodyPr anchor="ctr">
            <a:normAutofit/>
          </a:bodyPr>
          <a:lstStyle/>
          <a:p>
            <a:pPr algn="ctr"/>
            <a:r>
              <a:rPr lang="vi-VN" sz="4000" dirty="0">
                <a:latin typeface="Arial" panose="020B0604020202020204" pitchFamily="34" charset="0"/>
                <a:cs typeface="Arial" panose="020B0604020202020204" pitchFamily="34" charset="0"/>
              </a:rPr>
              <a:t>CÁC THỂ LÂM SÀNG</a:t>
            </a:r>
            <a:endParaRPr lang="en-US" sz="4000" dirty="0">
              <a:latin typeface="Arial" panose="020B0604020202020204" pitchFamily="34" charset="0"/>
              <a:cs typeface="Arial" panose="020B0604020202020204" pitchFamily="34" charset="0"/>
            </a:endParaRPr>
          </a:p>
        </p:txBody>
      </p:sp>
      <p:sp>
        <p:nvSpPr>
          <p:cNvPr id="115" name="Chỗ dành sẵn cho Văn bản 3"/>
          <p:cNvSpPr>
            <a:spLocks noGrp="1"/>
          </p:cNvSpPr>
          <p:nvPr>
            <p:ph idx="1"/>
          </p:nvPr>
        </p:nvSpPr>
        <p:spPr>
          <a:xfrm>
            <a:off x="4651248" y="918971"/>
            <a:ext cx="6724544" cy="5248657"/>
          </a:xfrm>
        </p:spPr>
        <p:txBody>
          <a:bodyPr anchor="ctr">
            <a:normAutofit/>
          </a:bodyPr>
          <a:lstStyle/>
          <a:p>
            <a:r>
              <a:rPr lang="vi-VN" dirty="0">
                <a:solidFill>
                  <a:srgbClr val="FFFF00"/>
                </a:solidFill>
              </a:rPr>
              <a:t>THEO CƠ CHẾ BỆNH SINH</a:t>
            </a:r>
            <a:r>
              <a:rPr lang="vi-VN" dirty="0"/>
              <a:t>:</a:t>
            </a:r>
            <a:br>
              <a:rPr lang="vi-VN" dirty="0"/>
            </a:br>
            <a:r>
              <a:rPr lang="vi-VN" dirty="0"/>
              <a:t>- VRT xuất tiết: đau di chuyển điển hình (shifting pain: visceral→somatic pain)</a:t>
            </a:r>
            <a:br>
              <a:rPr lang="vi-VN" dirty="0"/>
            </a:br>
            <a:r>
              <a:rPr lang="vi-VN" dirty="0"/>
              <a:t>- VRT tắc nghẽn : đau quặn cơn do tắc nghẽn, diễn tiến nhanh tới VPM</a:t>
            </a:r>
          </a:p>
          <a:p>
            <a:endParaRPr lang="vi-VN" dirty="0"/>
          </a:p>
          <a:p>
            <a:r>
              <a:rPr lang="vi-VN" dirty="0">
                <a:solidFill>
                  <a:srgbClr val="FFFF00"/>
                </a:solidFill>
              </a:rPr>
              <a:t>THEO DIỄN BIẾN</a:t>
            </a:r>
            <a:br>
              <a:rPr lang="vi-VN" dirty="0"/>
            </a:br>
            <a:r>
              <a:rPr lang="vi-VN" dirty="0"/>
              <a:t>- diễn biến nhanh trong vòng 24g đầu (thường do tắc nghẽn)</a:t>
            </a:r>
            <a:br>
              <a:rPr lang="vi-VN" dirty="0"/>
            </a:br>
            <a:r>
              <a:rPr lang="vi-VN" dirty="0"/>
              <a:t>dễ lầm với thủng loét DDTT</a:t>
            </a:r>
            <a:br>
              <a:rPr lang="vi-VN" dirty="0"/>
            </a:br>
            <a:r>
              <a:rPr lang="vi-VN" dirty="0"/>
              <a:t>- thể nhiễm độc : thường gặp ở trẻ nhỏ với TC toàn thân nổi trội</a:t>
            </a:r>
          </a:p>
          <a:p>
            <a:pPr marL="0" indent="0">
              <a:buNone/>
            </a:pPr>
            <a:endParaRPr lang="en-US" dirty="0"/>
          </a:p>
        </p:txBody>
      </p:sp>
    </p:spTree>
    <p:extLst>
      <p:ext uri="{BB962C8B-B14F-4D97-AF65-F5344CB8AC3E}">
        <p14:creationId xmlns:p14="http://schemas.microsoft.com/office/powerpoint/2010/main" val="62855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609601"/>
            <a:ext cx="6246093" cy="1675975"/>
          </a:xfrm>
        </p:spPr>
        <p:txBody>
          <a:bodyPr>
            <a:normAutofit/>
          </a:bodyPr>
          <a:lstStyle/>
          <a:p>
            <a:r>
              <a:rPr lang="vi-VN" dirty="0"/>
              <a:t>CÁC THỂ LÂM SÀNG:</a:t>
            </a:r>
            <a:br>
              <a:rPr lang="vi-VN" dirty="0"/>
            </a:br>
            <a:r>
              <a:rPr lang="vi-VN" dirty="0">
                <a:solidFill>
                  <a:srgbClr val="FFFF00"/>
                </a:solidFill>
              </a:rPr>
              <a:t>theo vị trí giải phẫu</a:t>
            </a:r>
            <a:endParaRPr lang="en-US" dirty="0">
              <a:solidFill>
                <a:srgbClr val="FFFF00"/>
              </a:solidFill>
            </a:endParaRPr>
          </a:p>
        </p:txBody>
      </p:sp>
      <p:pic>
        <p:nvPicPr>
          <p:cNvPr id="7" name="Picture 4" descr="a DSC_0119">
            <a:extLst>
              <a:ext uri="{FF2B5EF4-FFF2-40B4-BE49-F238E27FC236}">
                <a16:creationId xmlns:a16="http://schemas.microsoft.com/office/drawing/2014/main" id="{120689EE-8235-174C-B460-8A84874AFB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39" r="2" b="2"/>
          <a:stretch/>
        </p:blipFill>
        <p:spPr bwMode="auto">
          <a:xfrm>
            <a:off x="7565568" y="3626657"/>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hỗ dành sẵn cho Nội dung 2"/>
          <p:cNvSpPr>
            <a:spLocks noGrp="1"/>
          </p:cNvSpPr>
          <p:nvPr>
            <p:ph idx="1"/>
          </p:nvPr>
        </p:nvSpPr>
        <p:spPr>
          <a:xfrm>
            <a:off x="642175" y="2484544"/>
            <a:ext cx="6253484" cy="3763855"/>
          </a:xfrm>
        </p:spPr>
        <p:txBody>
          <a:bodyPr>
            <a:normAutofit/>
          </a:bodyPr>
          <a:lstStyle/>
          <a:p>
            <a:r>
              <a:rPr lang="vi-VN" dirty="0"/>
              <a:t>RT sau manh tràng: </a:t>
            </a:r>
            <a:br>
              <a:rPr lang="vi-VN" dirty="0"/>
            </a:br>
            <a:r>
              <a:rPr lang="vi-VN" dirty="0"/>
              <a:t>đau hố thắt lưng hay mào chậu P</a:t>
            </a:r>
            <a:br>
              <a:rPr lang="vi-VN" dirty="0"/>
            </a:br>
            <a:r>
              <a:rPr lang="vi-VN" dirty="0"/>
              <a:t>khám: thực hiện nghiệm pháp cơ thắt lưng chậu</a:t>
            </a:r>
          </a:p>
          <a:p>
            <a:endParaRPr lang="vi-VN" dirty="0"/>
          </a:p>
          <a:p>
            <a:r>
              <a:rPr lang="vi-VN" dirty="0"/>
              <a:t>RT ở tiểu khung :</a:t>
            </a:r>
            <a:br>
              <a:rPr lang="vi-VN" dirty="0"/>
            </a:br>
            <a:r>
              <a:rPr lang="vi-VN" dirty="0"/>
              <a:t>triệu chứng đường tiểu</a:t>
            </a:r>
            <a:br>
              <a:rPr lang="vi-VN" dirty="0"/>
            </a:br>
            <a:r>
              <a:rPr lang="vi-VN" dirty="0"/>
              <a:t>đau thấp ở hạ vị lệch P</a:t>
            </a:r>
            <a:br>
              <a:rPr lang="vi-VN" dirty="0"/>
            </a:br>
            <a:r>
              <a:rPr lang="vi-VN" dirty="0"/>
              <a:t>khám:  Thăm ÂĐ-TT, nghiệm pháp cơ bịt</a:t>
            </a:r>
          </a:p>
          <a:p>
            <a:pPr marL="0" indent="0">
              <a:buNone/>
            </a:pPr>
            <a:endParaRPr lang="vi-VN" dirty="0"/>
          </a:p>
          <a:p>
            <a:endParaRPr lang="vi-VN" dirty="0"/>
          </a:p>
          <a:p>
            <a:endParaRPr lang="vi-VN" dirty="0"/>
          </a:p>
          <a:p>
            <a:endParaRPr lang="vi-VN" dirty="0"/>
          </a:p>
          <a:p>
            <a:endParaRPr lang="vi-VN" dirty="0"/>
          </a:p>
          <a:p>
            <a:endParaRPr lang="vi-VN" dirty="0"/>
          </a:p>
        </p:txBody>
      </p:sp>
      <p:pic>
        <p:nvPicPr>
          <p:cNvPr id="6" name="Picture 4" descr="nghiệm pháp cơ thắt lưng chậu">
            <a:extLst>
              <a:ext uri="{FF2B5EF4-FFF2-40B4-BE49-F238E27FC236}">
                <a16:creationId xmlns:a16="http://schemas.microsoft.com/office/drawing/2014/main" id="{C5B46FFA-5F0C-6542-B2E5-27C4A8521D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55" b="1"/>
          <a:stretch/>
        </p:blipFill>
        <p:spPr bwMode="auto">
          <a:xfrm>
            <a:off x="7554138" y="544598"/>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57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lứa tuổi</a:t>
            </a:r>
            <a:endParaRPr lang="en-US" dirty="0">
              <a:solidFill>
                <a:srgbClr val="FFFF00"/>
              </a:solidFill>
            </a:endParaRPr>
          </a:p>
        </p:txBody>
      </p:sp>
      <p:sp>
        <p:nvSpPr>
          <p:cNvPr id="3" name="Chỗ dành sẵn cho Nội dung 2"/>
          <p:cNvSpPr>
            <a:spLocks noGrp="1"/>
          </p:cNvSpPr>
          <p:nvPr>
            <p:ph idx="1"/>
          </p:nvPr>
        </p:nvSpPr>
        <p:spPr>
          <a:xfrm>
            <a:off x="434340" y="2045970"/>
            <a:ext cx="10607040" cy="4606290"/>
          </a:xfrm>
        </p:spPr>
        <p:txBody>
          <a:bodyPr>
            <a:noAutofit/>
          </a:bodyPr>
          <a:lstStyle/>
          <a:p>
            <a:r>
              <a:rPr lang="vi-VN" sz="2400" dirty="0"/>
              <a:t>Trẻ em :</a:t>
            </a:r>
            <a:br>
              <a:rPr lang="vi-VN" sz="2400" dirty="0"/>
            </a:br>
            <a:r>
              <a:rPr lang="vi-VN" sz="2400" dirty="0"/>
              <a:t>- khó khám, khó khai thác bệnh sử</a:t>
            </a:r>
            <a:br>
              <a:rPr lang="vi-VN" sz="2400" dirty="0"/>
            </a:br>
            <a:r>
              <a:rPr lang="vi-VN" sz="2400" dirty="0"/>
              <a:t>- TC không điển hình: cơ năng (50-68%), thực thể (17-69%)</a:t>
            </a:r>
            <a:br>
              <a:rPr lang="vi-VN" sz="2400" dirty="0"/>
            </a:br>
            <a:r>
              <a:rPr lang="vi-VN" sz="2400" dirty="0"/>
              <a:t>- cần phân biệt với nhiều bệnh nội khoa : viêm phổi, nhiễm trùng tiêu hoá, SXH</a:t>
            </a:r>
            <a:br>
              <a:rPr lang="vi-VN" sz="2400" dirty="0"/>
            </a:br>
            <a:r>
              <a:rPr lang="vi-VN" sz="2400" dirty="0"/>
              <a:t>- NÊN : sử dụng bảng điểm, siêu âm bụng</a:t>
            </a:r>
          </a:p>
          <a:p>
            <a:r>
              <a:rPr lang="vi-VN" sz="2400" dirty="0"/>
              <a:t>Người già :</a:t>
            </a:r>
            <a:br>
              <a:rPr lang="vi-VN" sz="2400" dirty="0"/>
            </a:br>
            <a:r>
              <a:rPr lang="vi-VN" sz="2400" dirty="0"/>
              <a:t>- tỉ lệ VPM cao (50% ở BN &gt;65 tuổi) do TCLS không rõ, sức đề kháng yếu, thuốc điều trị bệnh nền che lấp triệu chứng, RT dễ thiếu máu do xơ vữa mạch máu</a:t>
            </a:r>
            <a:br>
              <a:rPr lang="vi-VN" sz="2400" dirty="0"/>
            </a:br>
            <a:r>
              <a:rPr lang="vi-VN" sz="2400" dirty="0"/>
              <a:t>- 2 thể thường gặp : giả u &amp; bán tắc ruột</a:t>
            </a:r>
            <a:br>
              <a:rPr lang="vi-VN" sz="2400" dirty="0"/>
            </a:br>
            <a:r>
              <a:rPr lang="vi-VN" sz="2400" dirty="0"/>
              <a:t>- NÊN : CTscan bụng </a:t>
            </a:r>
            <a:br>
              <a:rPr lang="vi-VN" sz="2400" dirty="0"/>
            </a:br>
            <a:endParaRPr lang="vi-VN" sz="2400" dirty="0"/>
          </a:p>
        </p:txBody>
      </p:sp>
    </p:spTree>
    <p:extLst>
      <p:ext uri="{BB962C8B-B14F-4D97-AF65-F5344CB8AC3E}">
        <p14:creationId xmlns:p14="http://schemas.microsoft.com/office/powerpoint/2010/main" val="367428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cơ địa</a:t>
            </a:r>
            <a:endParaRPr lang="en-US" dirty="0">
              <a:solidFill>
                <a:srgbClr val="FFFF00"/>
              </a:solidFill>
            </a:endParaRPr>
          </a:p>
        </p:txBody>
      </p:sp>
      <p:sp>
        <p:nvSpPr>
          <p:cNvPr id="3" name="Chỗ dành sẵn cho Nội dung 2"/>
          <p:cNvSpPr>
            <a:spLocks noGrp="1"/>
          </p:cNvSpPr>
          <p:nvPr>
            <p:ph idx="1"/>
          </p:nvPr>
        </p:nvSpPr>
        <p:spPr>
          <a:xfrm>
            <a:off x="645130" y="2045970"/>
            <a:ext cx="9404723" cy="4606290"/>
          </a:xfrm>
        </p:spPr>
        <p:txBody>
          <a:bodyPr>
            <a:noAutofit/>
          </a:bodyPr>
          <a:lstStyle/>
          <a:p>
            <a:r>
              <a:rPr lang="vi-VN" sz="2400" dirty="0"/>
              <a:t>Béo phì :</a:t>
            </a:r>
            <a:br>
              <a:rPr lang="vi-VN" sz="2400" dirty="0"/>
            </a:br>
            <a:r>
              <a:rPr lang="vi-VN" sz="2400" dirty="0"/>
              <a:t>thành bụng dày, khó khám</a:t>
            </a:r>
            <a:br>
              <a:rPr lang="vi-VN" sz="2400" dirty="0"/>
            </a:br>
            <a:r>
              <a:rPr lang="vi-VN" sz="2400" dirty="0"/>
              <a:t>tìm dấu hiệu Rovsing</a:t>
            </a:r>
            <a:br>
              <a:rPr lang="vi-VN" sz="2400" dirty="0"/>
            </a:br>
            <a:r>
              <a:rPr lang="vi-VN" sz="2400" dirty="0"/>
              <a:t>chẩn đoán hình ảnh hỗ trợ</a:t>
            </a:r>
            <a:endParaRPr lang="en-GB" sz="2400" dirty="0"/>
          </a:p>
          <a:p>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1/1.400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thách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do:</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thay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đổi</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RLTH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kỳ</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cấp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cứu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sản</a:t>
            </a:r>
            <a:r>
              <a:rPr lang="en-GB" sz="2400" dirty="0">
                <a:latin typeface="Times New Roman" panose="02020603050405020304" pitchFamily="18" charset="0"/>
                <a:cs typeface="Times New Roman" panose="02020603050405020304" pitchFamily="18" charset="0"/>
              </a:rPr>
              <a:t> khoa</a:t>
            </a:r>
          </a:p>
          <a:p>
            <a:r>
              <a:rPr lang="en-GB" sz="2400" dirty="0" err="1">
                <a:latin typeface="Times New Roman" panose="02020603050405020304" pitchFamily="18" charset="0"/>
                <a:cs typeface="Times New Roman" panose="02020603050405020304" pitchFamily="18" charset="0"/>
              </a:rPr>
              <a:t>Suy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miễn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hỗ</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trợ</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CĐHA/NS hay </a:t>
            </a:r>
            <a:r>
              <a:rPr lang="en-GB" sz="2400" dirty="0" err="1">
                <a:latin typeface="Times New Roman" panose="02020603050405020304" pitchFamily="18" charset="0"/>
                <a:cs typeface="Times New Roman" panose="02020603050405020304" pitchFamily="18" charset="0"/>
              </a:rPr>
              <a:t>chọc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dò</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endParaRPr lang="vi-VN" sz="2400" dirty="0"/>
          </a:p>
        </p:txBody>
      </p:sp>
      <p:pic>
        <p:nvPicPr>
          <p:cNvPr id="4" name="Picture 4" descr="Rovs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227707" y="500664"/>
            <a:ext cx="2600482" cy="2705168"/>
          </a:xfrm>
          <a:prstGeom prst="rect">
            <a:avLst/>
          </a:prstGeom>
        </p:spPr>
      </p:pic>
      <p:pic>
        <p:nvPicPr>
          <p:cNvPr id="2050" name="Picture 2" descr="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6009" y="3590085"/>
            <a:ext cx="26479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2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diễn tiến: chưa/có biến chứng</a:t>
            </a:r>
            <a:endParaRPr lang="en-US" dirty="0">
              <a:solidFill>
                <a:srgbClr val="FFFF00"/>
              </a:solidFill>
            </a:endParaRPr>
          </a:p>
        </p:txBody>
      </p:sp>
      <p:sp>
        <p:nvSpPr>
          <p:cNvPr id="3" name="Chỗ dành sẵn cho Nội dung 2"/>
          <p:cNvSpPr>
            <a:spLocks noGrp="1"/>
          </p:cNvSpPr>
          <p:nvPr>
            <p:ph sz="half" idx="1"/>
          </p:nvPr>
        </p:nvSpPr>
        <p:spPr/>
        <p:txBody>
          <a:bodyPr>
            <a:noAutofit/>
          </a:bodyPr>
          <a:lstStyle/>
          <a:p>
            <a:pPr marL="0" indent="0">
              <a:buNone/>
            </a:pPr>
            <a:endParaRPr lang="vi-VN" sz="2000" dirty="0"/>
          </a:p>
          <a:p>
            <a:pPr marL="0" indent="0">
              <a:buNone/>
            </a:pPr>
            <a:r>
              <a:rPr lang="vi-VN" sz="2000" dirty="0"/>
              <a:t>VIÊM PHÚC MẠC</a:t>
            </a:r>
            <a:br>
              <a:rPr lang="vi-VN" sz="2000" dirty="0"/>
            </a:br>
            <a:r>
              <a:rPr lang="vi-VN" sz="2000" dirty="0"/>
              <a:t>- VPM tức thì: thường là thể nhiễm độc ở trẻ nhỏ</a:t>
            </a:r>
            <a:br>
              <a:rPr lang="vi-VN" sz="2000" dirty="0"/>
            </a:br>
            <a:r>
              <a:rPr lang="vi-VN" sz="2000" dirty="0"/>
              <a:t>- VPM sau 24g: là diễn tiến tự nhiên hay gặp nhất</a:t>
            </a:r>
            <a:br>
              <a:rPr lang="vi-VN" sz="2000" dirty="0"/>
            </a:br>
            <a:r>
              <a:rPr lang="vi-VN" sz="2000" dirty="0"/>
              <a:t>- VPM 2 thì: có “thời gian giảm đau dối trá”, dễ lầm với các bệnh nội khoa</a:t>
            </a:r>
            <a:br>
              <a:rPr lang="vi-VN" sz="2000" dirty="0"/>
            </a:br>
            <a:r>
              <a:rPr lang="vi-VN" sz="2000" dirty="0"/>
              <a:t>- VPM 3 thì : VRT→áp xe RT→áp xe vỡ gây VPM</a:t>
            </a:r>
          </a:p>
          <a:p>
            <a:pPr marL="0" indent="0">
              <a:buNone/>
            </a:pPr>
            <a:endParaRPr lang="vi-VN" sz="2000" dirty="0"/>
          </a:p>
        </p:txBody>
      </p:sp>
      <p:sp>
        <p:nvSpPr>
          <p:cNvPr id="5" name="Content Placeholder 4">
            <a:extLst>
              <a:ext uri="{FF2B5EF4-FFF2-40B4-BE49-F238E27FC236}">
                <a16:creationId xmlns:a16="http://schemas.microsoft.com/office/drawing/2014/main" id="{0EC28959-D98E-2345-9A20-57EC9BA51076}"/>
              </a:ext>
            </a:extLst>
          </p:cNvPr>
          <p:cNvSpPr>
            <a:spLocks noGrp="1"/>
          </p:cNvSpPr>
          <p:nvPr>
            <p:ph sz="half" idx="2"/>
          </p:nvPr>
        </p:nvSpPr>
        <p:spPr>
          <a:xfrm>
            <a:off x="5654492" y="2056092"/>
            <a:ext cx="5861647" cy="4200245"/>
          </a:xfrm>
        </p:spPr>
        <p:txBody>
          <a:bodyPr>
            <a:normAutofit/>
          </a:bodyPr>
          <a:lstStyle/>
          <a:p>
            <a:r>
              <a:rPr lang="en-VN" sz="2000" dirty="0">
                <a:latin typeface="Times New Roman" panose="02020603050405020304" pitchFamily="18" charset="0"/>
                <a:cs typeface="Times New Roman" panose="02020603050405020304" pitchFamily="18" charset="0"/>
              </a:rPr>
              <a:t>ĐÁM QUÁNH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-bn có sức đề kháng tốt/có “điều trị”</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-quánh sau 4-5 ngày, tối đa 10 ngày, giảm dần và biến mất trước 4 tuần</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-có thể tự khỏi hoàn toàn/viêm lại về sau/áp xe hoá</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-cần phân biệt u manh tràng/u RT</a:t>
            </a:r>
          </a:p>
          <a:p>
            <a:endParaRPr lang="en-VN" sz="2000" dirty="0">
              <a:latin typeface="Times New Roman" panose="02020603050405020304" pitchFamily="18" charset="0"/>
              <a:cs typeface="Times New Roman" panose="02020603050405020304" pitchFamily="18" charset="0"/>
            </a:endParaRPr>
          </a:p>
          <a:p>
            <a:r>
              <a:rPr lang="en-VN" sz="2000" dirty="0">
                <a:latin typeface="Times New Roman" panose="02020603050405020304" pitchFamily="18" charset="0"/>
                <a:cs typeface="Times New Roman" panose="02020603050405020304" pitchFamily="18" charset="0"/>
              </a:rPr>
              <a:t>Áp xe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-sau 3-5 ngày</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-khám : khối áp xe rõ + biểu hiện nhiễm trùng </a:t>
            </a:r>
          </a:p>
        </p:txBody>
      </p:sp>
    </p:spTree>
    <p:extLst>
      <p:ext uri="{BB962C8B-B14F-4D97-AF65-F5344CB8AC3E}">
        <p14:creationId xmlns:p14="http://schemas.microsoft.com/office/powerpoint/2010/main" val="80382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ỗ dành sẵn cho Văn bản 8"/>
          <p:cNvSpPr>
            <a:spLocks noGrp="1"/>
          </p:cNvSpPr>
          <p:nvPr>
            <p:ph type="body" idx="1"/>
          </p:nvPr>
        </p:nvSpPr>
        <p:spPr/>
        <p:txBody>
          <a:bodyPr/>
          <a:lstStyle/>
          <a:p>
            <a:pPr algn="ctr"/>
            <a:r>
              <a:rPr lang="vi-VN" dirty="0" err="1"/>
              <a:t>Áp</a:t>
            </a:r>
            <a:r>
              <a:rPr lang="vi-VN" dirty="0"/>
              <a:t> xe </a:t>
            </a:r>
            <a:r>
              <a:rPr lang="vi-VN" dirty="0" err="1"/>
              <a:t>ruột</a:t>
            </a:r>
            <a:r>
              <a:rPr lang="vi-VN" dirty="0"/>
              <a:t> </a:t>
            </a:r>
            <a:r>
              <a:rPr lang="vi-VN" dirty="0" err="1"/>
              <a:t>thừa</a:t>
            </a:r>
            <a:endParaRPr lang="en-US" dirty="0"/>
          </a:p>
        </p:txBody>
      </p:sp>
      <p:pic>
        <p:nvPicPr>
          <p:cNvPr id="4" name="Picture 6" descr="vi t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1378226" y="2574025"/>
            <a:ext cx="3757738" cy="3707501"/>
          </a:xfrm>
        </p:spPr>
      </p:pic>
      <p:sp>
        <p:nvSpPr>
          <p:cNvPr id="10" name="Chỗ dành sẵn cho Văn bản 9"/>
          <p:cNvSpPr>
            <a:spLocks noGrp="1"/>
          </p:cNvSpPr>
          <p:nvPr>
            <p:ph type="body" sz="quarter" idx="3"/>
          </p:nvPr>
        </p:nvSpPr>
        <p:spPr/>
        <p:txBody>
          <a:bodyPr/>
          <a:lstStyle/>
          <a:p>
            <a:pPr algn="ctr"/>
            <a:r>
              <a:rPr lang="vi-VN" dirty="0" err="1"/>
              <a:t>Đám</a:t>
            </a:r>
            <a:r>
              <a:rPr lang="vi-VN" dirty="0"/>
              <a:t> </a:t>
            </a:r>
            <a:r>
              <a:rPr lang="vi-VN" dirty="0" err="1"/>
              <a:t>quánh</a:t>
            </a:r>
            <a:r>
              <a:rPr lang="vi-VN" dirty="0"/>
              <a:t> </a:t>
            </a:r>
            <a:r>
              <a:rPr lang="vi-VN" dirty="0" err="1"/>
              <a:t>ruột</a:t>
            </a:r>
            <a:r>
              <a:rPr lang="vi-VN" dirty="0"/>
              <a:t> </a:t>
            </a:r>
            <a:r>
              <a:rPr lang="vi-VN" dirty="0" err="1"/>
              <a:t>thừa</a:t>
            </a:r>
            <a:endParaRPr lang="en-US" dirty="0"/>
          </a:p>
        </p:txBody>
      </p:sp>
      <p:pic>
        <p:nvPicPr>
          <p:cNvPr id="5" name="Picture 5" descr="Dam quanh 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28522" y="2605946"/>
            <a:ext cx="3567326" cy="3582817"/>
          </a:xfrm>
          <a:prstGeom prst="rect">
            <a:avLst/>
          </a:prstGeom>
        </p:spPr>
      </p:pic>
    </p:spTree>
    <p:extLst>
      <p:ext uri="{BB962C8B-B14F-4D97-AF65-F5344CB8AC3E}">
        <p14:creationId xmlns:p14="http://schemas.microsoft.com/office/powerpoint/2010/main" val="35745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Arial" panose="020B0604020202020204" pitchFamily="34" charset="0"/>
                <a:cs typeface="Arial" panose="020B0604020202020204" pitchFamily="34" charset="0"/>
              </a:rPr>
              <a:t>NGUYÊN TẮC ĐIỀU TRỊ</a:t>
            </a:r>
            <a:endParaRPr lang="en-US" dirty="0">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646111" y="1710018"/>
            <a:ext cx="10463849" cy="4565052"/>
          </a:xfrm>
        </p:spPr>
        <p:txBody>
          <a:bodyPr>
            <a:normAutofit fontScale="77500" lnSpcReduction="20000"/>
          </a:bodyPr>
          <a:lstStyle/>
          <a:p>
            <a:r>
              <a:rPr lang="vi-VN" sz="2400" dirty="0"/>
              <a:t>VRT cấp: phẫu thuật cắt bỏ ruột thừa</a:t>
            </a:r>
            <a:br>
              <a:rPr lang="vi-VN" sz="2400" dirty="0"/>
            </a:br>
            <a:r>
              <a:rPr lang="vi-VN" sz="2400" dirty="0"/>
              <a:t>		càng sớm càng tốt, tránh trì hoãn không cần thiết</a:t>
            </a:r>
            <a:br>
              <a:rPr lang="vi-VN" sz="2400" dirty="0"/>
            </a:br>
            <a:r>
              <a:rPr lang="vi-VN" sz="2400" dirty="0"/>
              <a:t>		KS dự phòng</a:t>
            </a:r>
            <a:br>
              <a:rPr lang="vi-VN" sz="2400" dirty="0"/>
            </a:br>
            <a:r>
              <a:rPr lang="vi-VN" sz="2400" dirty="0"/>
              <a:t>		mổ mở / PT nội soi</a:t>
            </a:r>
            <a:br>
              <a:rPr lang="vi-VN" sz="2400" dirty="0"/>
            </a:br>
            <a:r>
              <a:rPr lang="vi-VN" sz="2400" dirty="0"/>
              <a:t>		khi VRT vỡ : rửa bụng,dẫn lưu, KS điều trị</a:t>
            </a:r>
          </a:p>
          <a:p>
            <a:r>
              <a:rPr lang="vi-VN" sz="2400" dirty="0"/>
              <a:t>Áp xe ruột thừa : </a:t>
            </a:r>
            <a:br>
              <a:rPr lang="vi-VN" sz="2400" dirty="0"/>
            </a:br>
            <a:r>
              <a:rPr lang="vi-VN" sz="2400" dirty="0"/>
              <a:t>		bảo tồn bằng KS ± dẫn lưu ổ áp xe qua da</a:t>
            </a:r>
            <a:br>
              <a:rPr lang="vi-VN" sz="2400" dirty="0"/>
            </a:br>
            <a:r>
              <a:rPr lang="vi-VN" sz="2400" dirty="0"/>
              <a:t>		XU HƯỚNG MỚI: mổ dẫn lưu áp xe ± cắt ruột thừa</a:t>
            </a:r>
          </a:p>
          <a:p>
            <a:r>
              <a:rPr lang="vi-VN" sz="2400" dirty="0"/>
              <a:t>Đám quánh ruột thừa: </a:t>
            </a:r>
            <a:br>
              <a:rPr lang="vi-VN" sz="2400" dirty="0"/>
            </a:br>
            <a:r>
              <a:rPr lang="vi-VN" sz="2400" dirty="0"/>
              <a:t>		điều trị KS, cắt ruột thừa “nguội” sau 4 - 6 tuần</a:t>
            </a:r>
            <a:br>
              <a:rPr lang="vi-VN" sz="2400" dirty="0"/>
            </a:br>
            <a:r>
              <a:rPr lang="vi-VN" sz="2400" dirty="0"/>
              <a:t>		nếu điều trị nội khoa thành công, nên nội soi đại tràng sau 1 tháng→tránh sót u manh tràng/u RT</a:t>
            </a:r>
          </a:p>
          <a:p>
            <a:endParaRPr lang="vi-VN" sz="2400" dirty="0"/>
          </a:p>
          <a:p>
            <a:r>
              <a:rPr lang="vi-VN" sz="2400" dirty="0">
                <a:latin typeface="Times New Roman" panose="02020603050405020304" pitchFamily="18" charset="0"/>
                <a:cs typeface="Times New Roman" panose="02020603050405020304" pitchFamily="18" charset="0"/>
              </a:rPr>
              <a:t>QUAN ĐIỂM MỚI : ĐIỀU TRỊ NỘI KH</a:t>
            </a:r>
            <a:r>
              <a:rPr lang="en-GB" sz="2400" dirty="0">
                <a:latin typeface="Times New Roman" panose="02020603050405020304" pitchFamily="18" charset="0"/>
                <a:cs typeface="Times New Roman" panose="02020603050405020304" pitchFamily="18" charset="0"/>
              </a:rPr>
              <a:t>OA</a:t>
            </a:r>
            <a:r>
              <a:rPr lang="vi-VN" sz="2400" dirty="0">
                <a:latin typeface="Times New Roman" panose="02020603050405020304" pitchFamily="18" charset="0"/>
                <a:cs typeface="Times New Roman" panose="02020603050405020304" pitchFamily="18" charset="0"/>
              </a:rPr>
              <a:t> BẰNG KHÁNG  SINH</a:t>
            </a:r>
            <a:br>
              <a:rPr lang="vi-VN" sz="2400" dirty="0"/>
            </a:br>
            <a:r>
              <a:rPr lang="vi-VN" sz="2400" dirty="0"/>
              <a:t>		tiêu chuẩn chọn bệnh chặt chẽ</a:t>
            </a:r>
            <a:br>
              <a:rPr lang="vi-VN" sz="2400" dirty="0"/>
            </a:br>
            <a:r>
              <a:rPr lang="vi-VN" sz="2400" dirty="0"/>
              <a:t>		chỉ nên xem là phương pháp tạm thời khi không thể phẫu thuật </a:t>
            </a:r>
            <a:br>
              <a:rPr lang="vi-VN" sz="2400" dirty="0"/>
            </a:br>
            <a:r>
              <a:rPr lang="vi-VN" sz="2400" dirty="0"/>
              <a:t>		tỉ lệ tái phát cao (25-30% trong 1 năm) </a:t>
            </a:r>
            <a:br>
              <a:rPr lang="vi-VN" sz="2400" dirty="0"/>
            </a:br>
            <a:endParaRPr lang="vi-VN" sz="2400" dirty="0"/>
          </a:p>
          <a:p>
            <a:endParaRPr lang="en-US" sz="2400" dirty="0"/>
          </a:p>
        </p:txBody>
      </p:sp>
    </p:spTree>
    <p:extLst>
      <p:ext uri="{BB962C8B-B14F-4D97-AF65-F5344CB8AC3E}">
        <p14:creationId xmlns:p14="http://schemas.microsoft.com/office/powerpoint/2010/main" val="204322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Arial" panose="020B0604020202020204" pitchFamily="34" charset="0"/>
                <a:cs typeface="Arial" panose="020B0604020202020204" pitchFamily="34" charset="0"/>
              </a:rPr>
              <a:t>BIẾN CHỨNG SAU MỔ</a:t>
            </a:r>
            <a:endParaRPr lang="en-US" dirty="0">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1104293" y="2052918"/>
            <a:ext cx="9822787" cy="4195481"/>
          </a:xfrm>
        </p:spPr>
        <p:txBody>
          <a:bodyPr>
            <a:normAutofit/>
          </a:bodyPr>
          <a:lstStyle/>
          <a:p>
            <a:r>
              <a:rPr lang="vi-VN" sz="2400" dirty="0"/>
              <a:t>Nhiễm trùng vết mổ : &lt;5% trong mổ mở khi VRT chưa vỡ, rất hiếm bị khi mổ nội soi</a:t>
            </a:r>
          </a:p>
          <a:p>
            <a:r>
              <a:rPr lang="vi-VN" sz="2400" dirty="0"/>
              <a:t>Các biến chứng khác liên quan lỗ trocar : nhiễm trùng, chảy máu, thoát vị</a:t>
            </a:r>
          </a:p>
          <a:p>
            <a:r>
              <a:rPr lang="vi-VN" sz="2400" dirty="0"/>
              <a:t>Chảy máu trong ổ bụng: đa số do lỗi kỹ thuật</a:t>
            </a:r>
          </a:p>
          <a:p>
            <a:r>
              <a:rPr lang="vi-VN" sz="2400" dirty="0"/>
              <a:t>Xì mỏm RT :  </a:t>
            </a:r>
          </a:p>
          <a:p>
            <a:r>
              <a:rPr lang="vi-VN" sz="2400" dirty="0"/>
              <a:t>Áp xe tồn lưu : tỉ lệ cao ở mổ nội soi so với mổ mở (4,6% vs 1%)</a:t>
            </a:r>
          </a:p>
          <a:p>
            <a:r>
              <a:rPr lang="vi-VN" sz="2400" dirty="0"/>
              <a:t>Tắc ruột sau mổ</a:t>
            </a:r>
          </a:p>
          <a:p>
            <a:pPr marL="0" indent="0">
              <a:buNone/>
            </a:pPr>
            <a:br>
              <a:rPr lang="vi-VN" sz="2400" dirty="0"/>
            </a:br>
            <a:endParaRPr lang="vi-VN" sz="2400" dirty="0"/>
          </a:p>
          <a:p>
            <a:endParaRPr lang="en-US" sz="2400" dirty="0"/>
          </a:p>
        </p:txBody>
      </p:sp>
    </p:spTree>
    <p:extLst>
      <p:ext uri="{BB962C8B-B14F-4D97-AF65-F5344CB8AC3E}">
        <p14:creationId xmlns:p14="http://schemas.microsoft.com/office/powerpoint/2010/main" val="66565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Arial" panose="020B0604020202020204" pitchFamily="34" charset="0"/>
                <a:cs typeface="Arial" panose="020B0604020202020204" pitchFamily="34" charset="0"/>
              </a:rPr>
              <a:t>MỞ ĐẦU</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p:txBody>
          <a:bodyPr>
            <a:normAutofit fontScale="92500" lnSpcReduction="20000"/>
          </a:bodyPr>
          <a:lstStyle/>
          <a:p>
            <a:r>
              <a:rPr lang="vi-VN" sz="2400" dirty="0">
                <a:latin typeface="Times New Roman" panose="02020603050405020304" pitchFamily="18" charset="0"/>
                <a:cs typeface="Times New Roman" panose="02020603050405020304" pitchFamily="18" charset="0"/>
              </a:rPr>
              <a:t>VRT : cấp cứu bụng ngoại khoa thường gặp nhất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nguy cơ mắc phải (lifetime risk) : 7-8%</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xuất độ : 5,7 – 50/100 000 dân</a:t>
            </a:r>
          </a:p>
          <a:p>
            <a:r>
              <a:rPr lang="vi-VN" sz="2400" dirty="0">
                <a:latin typeface="Times New Roman" panose="02020603050405020304" pitchFamily="18" charset="0"/>
                <a:cs typeface="Times New Roman" panose="02020603050405020304" pitchFamily="18" charset="0"/>
              </a:rPr>
              <a:t>Tuổi thường gặp : 10 – 30, hiếm hơn ở trẻ nhỏ &amp; người già</a:t>
            </a:r>
          </a:p>
          <a:p>
            <a:r>
              <a:rPr lang="vi-VN" sz="2400" dirty="0">
                <a:latin typeface="Times New Roman" panose="02020603050405020304" pitchFamily="18" charset="0"/>
                <a:cs typeface="Times New Roman" panose="02020603050405020304" pitchFamily="18" charset="0"/>
              </a:rPr>
              <a:t>Biểu hiện lâm sàng đa dạng</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chẩn đoán nhầm 15,3%, tương tự tỉ lệ chẩn đoán trễ!!!</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tỉ lệ chẩn đoán nhầm ở nữ &gt; ở nam (22,2% vs 9,3%)</a:t>
            </a:r>
          </a:p>
          <a:p>
            <a:r>
              <a:rPr lang="vi-VN" sz="2400" dirty="0">
                <a:latin typeface="Times New Roman" panose="02020603050405020304" pitchFamily="18" charset="0"/>
                <a:cs typeface="Times New Roman" panose="02020603050405020304" pitchFamily="18" charset="0"/>
              </a:rPr>
              <a:t>Cần được chẩn đoán &amp; điều trị sớm</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sớm : tử vong 0,1 – 0,2%</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trễ : tử vong 10 – 20%, nguy cơ tắc ruột sau mổ</a:t>
            </a:r>
          </a:p>
          <a:p>
            <a:endParaRPr lang="vi-VN" sz="2400" dirty="0">
              <a:latin typeface="Times New Roman" panose="02020603050405020304" pitchFamily="18" charset="0"/>
              <a:cs typeface="Times New Roman" panose="02020603050405020304" pitchFamily="18" charset="0"/>
            </a:endParaRPr>
          </a:p>
          <a:p>
            <a:pPr marL="0" indent="0" algn="r">
              <a:buNone/>
            </a:pPr>
            <a:r>
              <a:rPr lang="vi-VN" sz="2400" i="1" dirty="0">
                <a:latin typeface="Times New Roman" panose="02020603050405020304" pitchFamily="18" charset="0"/>
                <a:cs typeface="Times New Roman" panose="02020603050405020304" pitchFamily="18" charset="0"/>
              </a:rPr>
              <a:t>The </a:t>
            </a:r>
            <a:r>
              <a:rPr lang="vi-VN" sz="2400" i="1" dirty="0" err="1">
                <a:latin typeface="Times New Roman" panose="02020603050405020304" pitchFamily="18" charset="0"/>
                <a:cs typeface="Times New Roman" panose="02020603050405020304" pitchFamily="18" charset="0"/>
              </a:rPr>
              <a:t>Lancet</a:t>
            </a:r>
            <a:r>
              <a:rPr lang="vi-VN" sz="2400" i="1" dirty="0">
                <a:latin typeface="Times New Roman" panose="02020603050405020304" pitchFamily="18" charset="0"/>
                <a:cs typeface="Times New Roman" panose="02020603050405020304" pitchFamily="18" charset="0"/>
              </a:rPr>
              <a:t> </a:t>
            </a:r>
            <a:r>
              <a:rPr lang="vi-VN" sz="2400" i="1" dirty="0" err="1">
                <a:latin typeface="Times New Roman" panose="02020603050405020304" pitchFamily="18" charset="0"/>
                <a:cs typeface="Times New Roman" panose="02020603050405020304" pitchFamily="18" charset="0"/>
              </a:rPr>
              <a:t>Vol</a:t>
            </a:r>
            <a:r>
              <a:rPr lang="vi-VN" sz="2400" i="1" dirty="0">
                <a:latin typeface="Times New Roman" panose="02020603050405020304" pitchFamily="18" charset="0"/>
                <a:cs typeface="Times New Roman" panose="02020603050405020304" pitchFamily="18" charset="0"/>
              </a:rPr>
              <a:t> 386 </a:t>
            </a:r>
            <a:r>
              <a:rPr lang="vi-VN" sz="2400" i="1" dirty="0" err="1">
                <a:latin typeface="Times New Roman" panose="02020603050405020304" pitchFamily="18" charset="0"/>
                <a:cs typeface="Times New Roman" panose="02020603050405020304" pitchFamily="18" charset="0"/>
              </a:rPr>
              <a:t>Sep</a:t>
            </a:r>
            <a:r>
              <a:rPr lang="vi-VN" sz="2400" i="1" dirty="0">
                <a:latin typeface="Times New Roman" panose="02020603050405020304" pitchFamily="18" charset="0"/>
                <a:cs typeface="Times New Roman" panose="02020603050405020304" pitchFamily="18" charset="0"/>
              </a:rPr>
              <a:t> 26, 2015</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6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text on a white background&#10;&#10;Description automatically generated">
            <a:extLst>
              <a:ext uri="{FF2B5EF4-FFF2-40B4-BE49-F238E27FC236}">
                <a16:creationId xmlns:a16="http://schemas.microsoft.com/office/drawing/2014/main" id="{14FDDBAB-CFC9-B64A-A2C4-0E1F0CC4043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769990" y="643467"/>
            <a:ext cx="6652019" cy="5571066"/>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39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3E9-7E9F-EF48-B7C1-8F6E7EEF12A9}"/>
              </a:ext>
            </a:extLst>
          </p:cNvPr>
          <p:cNvSpPr>
            <a:spLocks noGrp="1"/>
          </p:cNvSpPr>
          <p:nvPr>
            <p:ph type="title"/>
          </p:nvPr>
        </p:nvSpPr>
        <p:spPr/>
        <p:txBody>
          <a:bodyPr/>
          <a:lstStyle/>
          <a:p>
            <a:r>
              <a:rPr lang="en-US" dirty="0"/>
              <a:t>Take H</a:t>
            </a:r>
            <a:r>
              <a:rPr lang="en-VN" dirty="0"/>
              <a:t>ome Message</a:t>
            </a:r>
          </a:p>
        </p:txBody>
      </p:sp>
      <p:sp>
        <p:nvSpPr>
          <p:cNvPr id="3" name="Content Placeholder 2">
            <a:extLst>
              <a:ext uri="{FF2B5EF4-FFF2-40B4-BE49-F238E27FC236}">
                <a16:creationId xmlns:a16="http://schemas.microsoft.com/office/drawing/2014/main" id="{2E3E2F7A-2954-0B49-879A-A50972B0A05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t>
            </a:r>
            <a:r>
              <a:rPr lang="en-VN" dirty="0">
                <a:latin typeface="Times New Roman" panose="02020603050405020304" pitchFamily="18" charset="0"/>
                <a:cs typeface="Times New Roman" panose="02020603050405020304" pitchFamily="18" charset="0"/>
              </a:rPr>
              <a:t>hẩn đoán VRT là chẩn đoán lâm sàng:</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TCCN : đau – </a:t>
            </a:r>
            <a:r>
              <a:rPr lang="en-VN" dirty="0">
                <a:solidFill>
                  <a:srgbClr val="FFFF00"/>
                </a:solidFill>
                <a:latin typeface="Times New Roman" panose="02020603050405020304" pitchFamily="18" charset="0"/>
                <a:cs typeface="Times New Roman" panose="02020603050405020304" pitchFamily="18" charset="0"/>
              </a:rPr>
              <a:t>RLTH</a:t>
            </a:r>
            <a:r>
              <a:rPr lang="en-VN" dirty="0">
                <a:latin typeface="Times New Roman" panose="02020603050405020304" pitchFamily="18" charset="0"/>
                <a:cs typeface="Times New Roman" panose="02020603050405020304" pitchFamily="18" charset="0"/>
              </a:rPr>
              <a:t> – Sốt (tam chứng Murphy) : </a:t>
            </a:r>
            <a:r>
              <a:rPr lang="en-VN" dirty="0">
                <a:solidFill>
                  <a:srgbClr val="FFFF00"/>
                </a:solidFill>
                <a:latin typeface="Times New Roman" panose="02020603050405020304" pitchFamily="18" charset="0"/>
                <a:cs typeface="Times New Roman" panose="02020603050405020304" pitchFamily="18" charset="0"/>
              </a:rPr>
              <a:t>sudden anorexia</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TCTT : ấn đau tuỳ theo vị trí GP→ các NGHIỆM PHÁP</a:t>
            </a:r>
          </a:p>
          <a:p>
            <a:r>
              <a:rPr lang="en-VN" dirty="0">
                <a:latin typeface="Times New Roman" panose="02020603050405020304" pitchFamily="18" charset="0"/>
                <a:cs typeface="Times New Roman" panose="02020603050405020304" pitchFamily="18" charset="0"/>
              </a:rPr>
              <a:t>CÁC KHUYẾN CÁO (</a:t>
            </a:r>
            <a:r>
              <a:rPr lang="en-VN" dirty="0">
                <a:latin typeface="Times New Roman" panose="02020603050405020304" pitchFamily="18" charset="0"/>
                <a:cs typeface="Times New Roman" panose="02020603050405020304" pitchFamily="18" charset="0"/>
                <a:hlinkClick r:id="" action="ppaction://hlinkshowjump?jump=firstslide"/>
              </a:rPr>
              <a:t>!</a:t>
            </a: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3925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8095-A13F-8644-BFA1-46A2001FBFD9}"/>
              </a:ext>
            </a:extLst>
          </p:cNvPr>
          <p:cNvSpPr>
            <a:spLocks noGrp="1"/>
          </p:cNvSpPr>
          <p:nvPr>
            <p:ph type="title"/>
          </p:nvPr>
        </p:nvSpPr>
        <p:spPr>
          <a:xfrm>
            <a:off x="668971" y="452718"/>
            <a:ext cx="9404723" cy="1400530"/>
          </a:xfrm>
        </p:spPr>
        <p:txBody>
          <a:bodyPr/>
          <a:lstStyle/>
          <a:p>
            <a:r>
              <a:rPr lang="en-VN" dirty="0">
                <a:latin typeface="Arial" panose="020B0604020202020204" pitchFamily="34" charset="0"/>
                <a:cs typeface="Arial" panose="020B0604020202020204" pitchFamily="34" charset="0"/>
              </a:rPr>
              <a:t>PHÔI THAI – GIẢI PHẪU – SINH LÝ</a:t>
            </a:r>
          </a:p>
        </p:txBody>
      </p:sp>
      <p:sp>
        <p:nvSpPr>
          <p:cNvPr id="4" name="Chỗ dành sẵn cho Nội dung 2">
            <a:extLst>
              <a:ext uri="{FF2B5EF4-FFF2-40B4-BE49-F238E27FC236}">
                <a16:creationId xmlns:a16="http://schemas.microsoft.com/office/drawing/2014/main" id="{957D42F5-0658-4F4C-B7AA-8E21E1AD6EC4}"/>
              </a:ext>
            </a:extLst>
          </p:cNvPr>
          <p:cNvSpPr>
            <a:spLocks noGrp="1"/>
          </p:cNvSpPr>
          <p:nvPr>
            <p:ph idx="1"/>
          </p:nvPr>
        </p:nvSpPr>
        <p:spPr>
          <a:xfrm>
            <a:off x="1103312" y="2052918"/>
            <a:ext cx="10052368" cy="4195481"/>
          </a:xfrm>
        </p:spPr>
        <p:txBody>
          <a:bodyPr>
            <a:normAutofit/>
          </a:bodyPr>
          <a:lstStyle/>
          <a:p>
            <a:r>
              <a:rPr lang="vi-VN" sz="2400" dirty="0">
                <a:latin typeface="Times New Roman" panose="02020603050405020304" pitchFamily="18" charset="0"/>
                <a:cs typeface="Times New Roman" panose="02020603050405020304" pitchFamily="18" charset="0"/>
              </a:rPr>
              <a:t>RT hình thành từ nụ manh tràng ở tuần lễ thứ 6</a:t>
            </a:r>
          </a:p>
          <a:p>
            <a:r>
              <a:rPr lang="vi-VN" sz="2400" dirty="0">
                <a:latin typeface="Times New Roman" panose="02020603050405020304" pitchFamily="18" charset="0"/>
                <a:cs typeface="Times New Roman" panose="02020603050405020304" pitchFamily="18" charset="0"/>
              </a:rPr>
              <a:t>Gốc RT cố định ở đáy manh tràng, là nơi hội tụ 3 dải cơ dọc của đại tràng. Đầu tự do xoay 360</a:t>
            </a:r>
            <a:r>
              <a:rPr lang="vi-VN" sz="2400" baseline="30000" dirty="0">
                <a:latin typeface="Times New Roman" panose="02020603050405020304" pitchFamily="18" charset="0"/>
                <a:cs typeface="Times New Roman" panose="02020603050405020304" pitchFamily="18" charset="0"/>
              </a:rPr>
              <a:t>0 </a:t>
            </a:r>
            <a:r>
              <a:rPr lang="vi-VN" sz="2400" dirty="0">
                <a:latin typeface="Times New Roman" panose="02020603050405020304" pitchFamily="18" charset="0"/>
                <a:cs typeface="Times New Roman" panose="02020603050405020304" pitchFamily="18" charset="0"/>
              </a:rPr>
              <a:t> quanh gốc</a:t>
            </a:r>
          </a:p>
          <a:p>
            <a:r>
              <a:rPr lang="vi-VN" sz="2400" dirty="0">
                <a:latin typeface="Times New Roman" panose="02020603050405020304" pitchFamily="18" charset="0"/>
                <a:cs typeface="Times New Roman" panose="02020603050405020304" pitchFamily="18" charset="0"/>
              </a:rPr>
              <a:t>Động mạch RT là nhánh của động mạch hồi manh đại tràng, tĩnh mạch dẫn lưu máu về hệ cửa</a:t>
            </a:r>
          </a:p>
          <a:p>
            <a:r>
              <a:rPr lang="vi-VN" sz="2400" dirty="0">
                <a:latin typeface="Times New Roman" panose="02020603050405020304" pitchFamily="18" charset="0"/>
                <a:cs typeface="Times New Roman" panose="02020603050405020304" pitchFamily="18" charset="0"/>
              </a:rPr>
              <a:t>RT có chức năng miễn dịch:</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đài tiết chất nhầy kháng khuẩn, bảo vệ niêm mạc ruột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nang bạch huyết tiết kháng thể, kiểm soát VK thiết yếu, dung nhận kháng nguyên từ VK, thức ăn, men tiêu hoá</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8823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EE8D-5DA4-8D45-8CF0-51C6D88F321E}"/>
              </a:ext>
            </a:extLst>
          </p:cNvPr>
          <p:cNvSpPr>
            <a:spLocks noGrp="1"/>
          </p:cNvSpPr>
          <p:nvPr>
            <p:ph type="title"/>
          </p:nvPr>
        </p:nvSpPr>
        <p:spPr/>
        <p:txBody>
          <a:bodyPr/>
          <a:lstStyle/>
          <a:p>
            <a:endParaRPr lang="en-VN" dirty="0"/>
          </a:p>
        </p:txBody>
      </p:sp>
      <p:pic>
        <p:nvPicPr>
          <p:cNvPr id="5" name="Content Placeholder 4" descr="A close up of text on a white background&#10;&#10;Description automatically generated">
            <a:extLst>
              <a:ext uri="{FF2B5EF4-FFF2-40B4-BE49-F238E27FC236}">
                <a16:creationId xmlns:a16="http://schemas.microsoft.com/office/drawing/2014/main" id="{BD28717A-5C1B-6D47-8146-EC7436BAAD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3550" y="2052638"/>
            <a:ext cx="8026675" cy="4195762"/>
          </a:xfrm>
        </p:spPr>
      </p:pic>
    </p:spTree>
    <p:extLst>
      <p:ext uri="{BB962C8B-B14F-4D97-AF65-F5344CB8AC3E}">
        <p14:creationId xmlns:p14="http://schemas.microsoft.com/office/powerpoint/2010/main" val="29680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103312" y="2052918"/>
            <a:ext cx="9526588" cy="4195481"/>
          </a:xfrm>
        </p:spPr>
        <p:txBody>
          <a:bodyPr>
            <a:normAutofit/>
          </a:bodyPr>
          <a:lstStyle/>
          <a:p>
            <a:r>
              <a:rPr lang="vi-VN" sz="2400">
                <a:latin typeface="Times New Roman" panose="02020603050405020304" pitchFamily="18" charset="0"/>
                <a:cs typeface="Times New Roman" panose="02020603050405020304" pitchFamily="18" charset="0"/>
              </a:rPr>
              <a:t>VRT tắc nghẽn :</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do sỏi phân, tăng sản mô bạch huyết dưới niêm mạc, dị vật, ký sinh trùng, khối u hoặc khối hạch phì đại,..</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tắc nghẽn lòng RT gây ứ đọng dịch, tăng sinh vi khuẩn, đình trệ thoát lưu máu tĩnh mạch, tổn thương niêm mạc </a:t>
            </a:r>
            <a:r>
              <a:rPr lang="vi-VN" sz="2400">
                <a:latin typeface="Times New Roman" panose="02020603050405020304" pitchFamily="18" charset="0"/>
                <a:cs typeface="Times New Roman" panose="02020603050405020304" pitchFamily="18" charset="0"/>
                <a:sym typeface="Symbol"/>
              </a:rPr>
              <a:t>hoại tử &amp; thủng RT</a:t>
            </a:r>
            <a:r>
              <a:rPr lang="vi-VN" sz="2400">
                <a:latin typeface="Times New Roman" panose="02020603050405020304" pitchFamily="18" charset="0"/>
                <a:cs typeface="Times New Roman" panose="02020603050405020304" pitchFamily="18" charset="0"/>
              </a:rPr>
              <a:t> </a:t>
            </a:r>
          </a:p>
          <a:p>
            <a:endParaRPr lang="vi-VN"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VRT xuất tiết:</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viêm ở niêm mạc hay các nang bạch huyết, tăng tiết, tắc nhánh tận của động mạch ruột thừa</a:t>
            </a:r>
            <a:r>
              <a:rPr lang="vi-VN" sz="2400">
                <a:latin typeface="Times New Roman" panose="02020603050405020304" pitchFamily="18" charset="0"/>
                <a:cs typeface="Times New Roman" panose="02020603050405020304" pitchFamily="18" charset="0"/>
                <a:sym typeface="Symbol"/>
              </a:rPr>
              <a:t> thiếu máu nuôi và hoại tử RT</a:t>
            </a:r>
            <a:endParaRPr lang="vi-VN" sz="2400">
              <a:latin typeface="Times New Roman" panose="02020603050405020304" pitchFamily="18" charset="0"/>
              <a:cs typeface="Times New Roman" panose="02020603050405020304" pitchFamily="18" charset="0"/>
            </a:endParaRPr>
          </a:p>
          <a:p>
            <a:pPr marL="0" indent="0" algn="r">
              <a:buNone/>
            </a:pPr>
            <a:endParaRPr lang="en-US" sz="2400" i="1" dirty="0">
              <a:latin typeface="Times New Roman" panose="02020603050405020304" pitchFamily="18" charset="0"/>
              <a:cs typeface="Times New Roman" panose="02020603050405020304" pitchFamily="18" charset="0"/>
            </a:endParaRPr>
          </a:p>
        </p:txBody>
      </p:sp>
      <p:sp>
        <p:nvSpPr>
          <p:cNvPr id="4" name="Tiêu đề 3"/>
          <p:cNvSpPr>
            <a:spLocks noGrp="1"/>
          </p:cNvSpPr>
          <p:nvPr>
            <p:ph type="title"/>
          </p:nvPr>
        </p:nvSpPr>
        <p:spPr/>
        <p:txBody>
          <a:bodyPr/>
          <a:lstStyle/>
          <a:p>
            <a:r>
              <a:rPr lang="vi-VN">
                <a:latin typeface="Arial" panose="020B0604020202020204" pitchFamily="34" charset="0"/>
                <a:cs typeface="Arial" panose="020B0604020202020204" pitchFamily="34" charset="0"/>
              </a:rPr>
              <a:t>BỆNH SINH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8908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78BF-5FE2-6149-876C-6A830B5759BE}"/>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VRT tắc nghẽn</a:t>
            </a:r>
          </a:p>
        </p:txBody>
      </p:sp>
      <p:pic>
        <p:nvPicPr>
          <p:cNvPr id="5" name="Content Placeholder 4" descr="A close up of text on a white background&#10;&#10;Description automatically generated">
            <a:extLst>
              <a:ext uri="{FF2B5EF4-FFF2-40B4-BE49-F238E27FC236}">
                <a16:creationId xmlns:a16="http://schemas.microsoft.com/office/drawing/2014/main" id="{FB7A16CF-5AD6-8940-8147-A813979FB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77213"/>
            <a:ext cx="8947150" cy="3946612"/>
          </a:xfrm>
        </p:spPr>
      </p:pic>
    </p:spTree>
    <p:extLst>
      <p:ext uri="{BB962C8B-B14F-4D97-AF65-F5344CB8AC3E}">
        <p14:creationId xmlns:p14="http://schemas.microsoft.com/office/powerpoint/2010/main" val="267355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a:xfrm>
            <a:off x="645130" y="452718"/>
            <a:ext cx="9404723" cy="1400530"/>
          </a:xfrm>
        </p:spPr>
        <p:txBody>
          <a:bodyPr/>
          <a:lstStyle/>
          <a:p>
            <a:r>
              <a:rPr lang="vi-VN" dirty="0">
                <a:latin typeface="Arial" panose="020B0604020202020204" pitchFamily="34" charset="0"/>
                <a:cs typeface="Arial" panose="020B0604020202020204" pitchFamily="34" charset="0"/>
              </a:rPr>
              <a:t>LÂM SÀNG: TC CƠ NĂNG</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a:xfrm>
            <a:off x="1103312" y="1392702"/>
            <a:ext cx="9869488" cy="4709925"/>
          </a:xfrm>
        </p:spPr>
        <p:txBody>
          <a:bodyPr>
            <a:noAutofit/>
          </a:bodyPr>
          <a:lstStyle/>
          <a:p>
            <a:r>
              <a:rPr lang="vi-VN" sz="2400" dirty="0"/>
              <a:t>ĐAU:</a:t>
            </a:r>
            <a:br>
              <a:rPr lang="vi-VN" sz="2400" dirty="0"/>
            </a:br>
            <a:r>
              <a:rPr lang="vi-VN" sz="2400" dirty="0"/>
              <a:t>		xuất hiện đầu tiên, bao giờ cũng có </a:t>
            </a:r>
            <a:br>
              <a:rPr lang="vi-VN" sz="2400" dirty="0"/>
            </a:br>
            <a:r>
              <a:rPr lang="vi-VN" sz="2400" dirty="0"/>
              <a:t>		đau di chuyển (shifting pain) : thượng vị → hố chậu phải</a:t>
            </a:r>
            <a:br>
              <a:rPr lang="vi-VN" sz="2400" dirty="0"/>
            </a:br>
            <a:r>
              <a:rPr lang="vi-VN" sz="2400" dirty="0"/>
              <a:t>					25% đau ngay từ đầu ở HC (P)</a:t>
            </a:r>
            <a:br>
              <a:rPr lang="vi-VN" sz="2400" dirty="0"/>
            </a:br>
            <a:r>
              <a:rPr lang="vi-VN" sz="2400" dirty="0"/>
              <a:t>		âm ỉ, liên tục, tăng dần</a:t>
            </a:r>
            <a:br>
              <a:rPr lang="vi-VN" sz="2400" dirty="0"/>
            </a:br>
            <a:r>
              <a:rPr lang="vi-VN" sz="2400" dirty="0"/>
              <a:t>		vị trí đau có thể thay đổi theo vị trí giải phẫu của RT</a:t>
            </a:r>
          </a:p>
          <a:p>
            <a:r>
              <a:rPr lang="vi-VN" sz="2400" dirty="0"/>
              <a:t>RỐI LOẠN TIÊU HÓA</a:t>
            </a:r>
            <a:br>
              <a:rPr lang="vi-VN" sz="2400" dirty="0"/>
            </a:br>
            <a:r>
              <a:rPr lang="vi-VN" sz="2400" dirty="0"/>
              <a:t>		chán ăn/ăn không ngon (</a:t>
            </a:r>
            <a:r>
              <a:rPr lang="en-GB" sz="2400" dirty="0">
                <a:latin typeface="Times New Roman" panose="02020603050405020304" pitchFamily="18" charset="0"/>
                <a:cs typeface="Times New Roman" panose="02020603050405020304" pitchFamily="18" charset="0"/>
              </a:rPr>
              <a:t>sudden</a:t>
            </a:r>
            <a:r>
              <a:rPr lang="en-GB" sz="2400" dirty="0"/>
              <a:t> </a:t>
            </a:r>
            <a:r>
              <a:rPr lang="vi-VN" sz="2400" dirty="0"/>
              <a:t>anorexia) (&gt;90%)</a:t>
            </a:r>
            <a:br>
              <a:rPr lang="vi-VN" sz="2400" dirty="0"/>
            </a:br>
            <a:r>
              <a:rPr lang="vi-VN" sz="2400" dirty="0"/>
              <a:t>		nôn/buồn nôn</a:t>
            </a:r>
            <a:br>
              <a:rPr lang="vi-VN" sz="2400" dirty="0"/>
            </a:br>
            <a:r>
              <a:rPr lang="vi-VN" sz="2400" dirty="0"/>
              <a:t>		tiêu chảy ( trẻ em)/táo bón ( người già)</a:t>
            </a:r>
          </a:p>
          <a:p>
            <a:r>
              <a:rPr lang="vi-VN" sz="2400" dirty="0"/>
              <a:t>SỐT</a:t>
            </a:r>
            <a:br>
              <a:rPr lang="vi-VN" sz="2400" dirty="0"/>
            </a:br>
            <a:r>
              <a:rPr lang="vi-VN" sz="2400" dirty="0"/>
              <a:t>		</a:t>
            </a:r>
          </a:p>
          <a:p>
            <a:pPr marL="0" indent="0" algn="ctr">
              <a:buNone/>
            </a:pPr>
            <a:r>
              <a:rPr lang="vi-VN" sz="2400" i="1" dirty="0">
                <a:solidFill>
                  <a:srgbClr val="FFFF00"/>
                </a:solidFill>
              </a:rPr>
              <a:t>A characteristic “march” of symptom (tam chứng Murphy)</a:t>
            </a:r>
            <a:endParaRPr lang="en-US" sz="2400" i="1" dirty="0">
              <a:solidFill>
                <a:srgbClr val="FFFF00"/>
              </a:solidFill>
            </a:endParaRPr>
          </a:p>
        </p:txBody>
      </p:sp>
    </p:spTree>
    <p:extLst>
      <p:ext uri="{BB962C8B-B14F-4D97-AF65-F5344CB8AC3E}">
        <p14:creationId xmlns:p14="http://schemas.microsoft.com/office/powerpoint/2010/main" val="37704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THỰC THỂ</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VRT CẤP THỂ ĐIỂN HÌNH</a:t>
            </a:r>
            <a:br>
              <a:rPr lang="vi-VN" sz="2400" dirty="0"/>
            </a:br>
            <a:r>
              <a:rPr lang="vi-VN" sz="2400" dirty="0"/>
              <a:t>ấn đau ¼ dưới P (các điểm đau McBurney, Lanz, Clado)</a:t>
            </a:r>
            <a:br>
              <a:rPr lang="vi-VN" sz="2400" dirty="0"/>
            </a:br>
            <a:r>
              <a:rPr lang="vi-VN" sz="2400" dirty="0"/>
              <a:t>phản ứng dội (dấu hiệu Blumberg): có kích thích phúc mạc</a:t>
            </a:r>
            <a:br>
              <a:rPr lang="vi-VN" sz="2400" dirty="0"/>
            </a:br>
            <a:r>
              <a:rPr lang="vi-VN" sz="2400" dirty="0"/>
              <a:t>indirect rebound tenderness: Rovsing, cough test (Dunphy)</a:t>
            </a:r>
          </a:p>
          <a:p>
            <a:endParaRPr lang="vi-VN" sz="2400" dirty="0"/>
          </a:p>
          <a:p>
            <a:r>
              <a:rPr lang="vi-VN" sz="2400" dirty="0"/>
              <a:t>VIÊM RUỘT THỪA Ở VỊ TRÍ GIẢI PHẪU KHÁC</a:t>
            </a:r>
            <a:br>
              <a:rPr lang="vi-VN" sz="2400" dirty="0"/>
            </a:br>
            <a:r>
              <a:rPr lang="vi-VN" sz="2400" dirty="0"/>
              <a:t>	</a:t>
            </a:r>
            <a:r>
              <a:rPr lang="vi-VN" sz="2400" dirty="0" err="1"/>
              <a:t>thường</a:t>
            </a:r>
            <a:r>
              <a:rPr lang="vi-VN" sz="2400" dirty="0"/>
              <a:t> </a:t>
            </a:r>
            <a:r>
              <a:rPr lang="vi-VN" sz="2400" dirty="0" err="1"/>
              <a:t>chẩn</a:t>
            </a:r>
            <a:r>
              <a:rPr lang="vi-VN" sz="2400" dirty="0"/>
              <a:t> </a:t>
            </a:r>
            <a:r>
              <a:rPr lang="vi-VN" sz="2400" dirty="0" err="1"/>
              <a:t>đoán</a:t>
            </a:r>
            <a:r>
              <a:rPr lang="vi-VN" sz="2400" dirty="0"/>
              <a:t> </a:t>
            </a:r>
            <a:r>
              <a:rPr lang="vi-VN" sz="2400" dirty="0" err="1"/>
              <a:t>muộn</a:t>
            </a:r>
            <a:br>
              <a:rPr lang="vi-VN" sz="2400" dirty="0"/>
            </a:br>
            <a:r>
              <a:rPr lang="vi-VN" sz="2400" dirty="0"/>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bằng</a:t>
            </a:r>
            <a:r>
              <a:rPr lang="en-GB" sz="2400" dirty="0">
                <a:latin typeface="Times New Roman" panose="02020603050405020304" pitchFamily="18" charset="0"/>
                <a:cs typeface="Times New Roman" panose="02020603050405020304" pitchFamily="18" charset="0"/>
              </a:rPr>
              <a:t> </a:t>
            </a:r>
            <a:r>
              <a:rPr lang="vi-VN" sz="2400" dirty="0"/>
              <a:t>các nghiệm pháp</a:t>
            </a:r>
          </a:p>
          <a:p>
            <a:endParaRPr lang="vi-VN" sz="2400" dirty="0"/>
          </a:p>
          <a:p>
            <a:pPr marL="0" indent="0" algn="ctr">
              <a:buNone/>
            </a:pPr>
            <a:endParaRPr lang="en-US" sz="2400" i="1" dirty="0">
              <a:solidFill>
                <a:srgbClr val="FFFF00"/>
              </a:solidFill>
            </a:endParaRPr>
          </a:p>
        </p:txBody>
      </p:sp>
      <p:pic>
        <p:nvPicPr>
          <p:cNvPr id="1028" name="Picture 4"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1585" y="3643532"/>
            <a:ext cx="3256523" cy="31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26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9748</Words>
  <Application>Microsoft Office PowerPoint</Application>
  <PresentationFormat>Widescreen</PresentationFormat>
  <Paragraphs>263</Paragraphs>
  <Slides>31</Slides>
  <Notes>23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Ion</vt:lpstr>
      <vt:lpstr>VIÊM RUỘT THỪA</vt:lpstr>
      <vt:lpstr>MỤC TIÊU</vt:lpstr>
      <vt:lpstr>MỞ ĐẦU</vt:lpstr>
      <vt:lpstr>PHÔI THAI – GIẢI PHẪU – SINH LÝ</vt:lpstr>
      <vt:lpstr>PowerPoint Presentation</vt:lpstr>
      <vt:lpstr>BỆNH SINH</vt:lpstr>
      <vt:lpstr>VRT tắc nghẽn</vt:lpstr>
      <vt:lpstr>LÂM SÀNG: TC CƠ NĂNG</vt:lpstr>
      <vt:lpstr>LÂM SÀNG: TC THỰC THỂ</vt:lpstr>
      <vt:lpstr>Các biến thể theo vị trí giải phẫu</vt:lpstr>
      <vt:lpstr>LÂM SÀNG: TC TOÀN THÂN</vt:lpstr>
      <vt:lpstr>        CÁC NHẬN ĐỊNH</vt:lpstr>
      <vt:lpstr>CẬN LÂM SÀNG</vt:lpstr>
      <vt:lpstr>SIÊU ÂM BỤNG</vt:lpstr>
      <vt:lpstr>PowerPoint Presentation</vt:lpstr>
      <vt:lpstr>CHỤP CẮT LỚP ĐIỆN TOÁN BỤNG CHẬU</vt:lpstr>
      <vt:lpstr>PowerPoint Presentation</vt:lpstr>
      <vt:lpstr>CÁC BẢNG ĐIỂM CHẨN ĐOÁN</vt:lpstr>
      <vt:lpstr>Các khuyến cáo</vt:lpstr>
      <vt:lpstr>Nội soi ổ bụng chẩn đoán</vt:lpstr>
      <vt:lpstr>CHẨN ĐOÁN PHÂN BIỆT</vt:lpstr>
      <vt:lpstr>CÁC THỂ LÂM SÀNG</vt:lpstr>
      <vt:lpstr>CÁC THỂ LÂM SÀNG: theo vị trí giải phẫu</vt:lpstr>
      <vt:lpstr>CÁC THỂ LÂM SÀNG theo lứa tuổi</vt:lpstr>
      <vt:lpstr>CÁC THỂ LÂM SÀNG theo cơ địa</vt:lpstr>
      <vt:lpstr>CÁC THỂ LÂM SÀNG theo diễn tiến: chưa/có biến chứng</vt:lpstr>
      <vt:lpstr>PowerPoint Presentation</vt:lpstr>
      <vt:lpstr>NGUYÊN TẮC ĐIỀU TRỊ</vt:lpstr>
      <vt:lpstr>BIẾN CHỨNG SAU MỔ</vt:lpstr>
      <vt:lpstr>PowerPoint Presentation</vt:lpstr>
      <vt:lpstr>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Kha Nguyễn Kinh</cp:lastModifiedBy>
  <cp:revision>3</cp:revision>
  <dcterms:created xsi:type="dcterms:W3CDTF">2020-08-05T14:03:41Z</dcterms:created>
  <dcterms:modified xsi:type="dcterms:W3CDTF">2020-08-31T11:23:00Z</dcterms:modified>
</cp:coreProperties>
</file>